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69" r:id="rId4"/>
    <p:sldId id="313" r:id="rId5"/>
    <p:sldId id="310" r:id="rId6"/>
    <p:sldId id="261" r:id="rId7"/>
    <p:sldId id="285" r:id="rId8"/>
    <p:sldId id="286" r:id="rId9"/>
    <p:sldId id="259" r:id="rId10"/>
    <p:sldId id="303" r:id="rId11"/>
    <p:sldId id="316" r:id="rId12"/>
    <p:sldId id="307" r:id="rId13"/>
    <p:sldId id="262" r:id="rId14"/>
    <p:sldId id="263" r:id="rId15"/>
    <p:sldId id="264" r:id="rId16"/>
    <p:sldId id="284" r:id="rId17"/>
    <p:sldId id="318" r:id="rId18"/>
    <p:sldId id="290" r:id="rId19"/>
    <p:sldId id="268" r:id="rId20"/>
    <p:sldId id="293" r:id="rId21"/>
    <p:sldId id="301" r:id="rId22"/>
    <p:sldId id="315" r:id="rId23"/>
    <p:sldId id="304" r:id="rId24"/>
    <p:sldId id="300" r:id="rId25"/>
    <p:sldId id="323" r:id="rId26"/>
    <p:sldId id="320" r:id="rId27"/>
    <p:sldId id="322" r:id="rId28"/>
    <p:sldId id="267" r:id="rId29"/>
    <p:sldId id="282" r:id="rId30"/>
    <p:sldId id="287" r:id="rId31"/>
    <p:sldId id="289" r:id="rId32"/>
    <p:sldId id="305" r:id="rId33"/>
    <p:sldId id="314" r:id="rId34"/>
    <p:sldId id="294" r:id="rId35"/>
    <p:sldId id="295" r:id="rId36"/>
    <p:sldId id="266" r:id="rId37"/>
    <p:sldId id="296" r:id="rId38"/>
    <p:sldId id="321" r:id="rId39"/>
    <p:sldId id="270" r:id="rId40"/>
    <p:sldId id="271" r:id="rId41"/>
    <p:sldId id="273" r:id="rId42"/>
    <p:sldId id="278" r:id="rId43"/>
    <p:sldId id="279" r:id="rId44"/>
    <p:sldId id="274" r:id="rId45"/>
    <p:sldId id="275" r:id="rId46"/>
    <p:sldId id="277" r:id="rId47"/>
    <p:sldId id="306" r:id="rId48"/>
    <p:sldId id="276" r:id="rId49"/>
    <p:sldId id="280" r:id="rId50"/>
    <p:sldId id="272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-Ping Chen" initials="YC" lastIdx="1" clrIdx="0">
    <p:extLst>
      <p:ext uri="{19B8F6BF-5375-455C-9EA6-DF929625EA0E}">
        <p15:presenceInfo xmlns:p15="http://schemas.microsoft.com/office/powerpoint/2012/main" userId="S::s1064433@stud.sbg.ac.at::bee8a2d8-4407-48f8-a339-af572d3015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A7A"/>
    <a:srgbClr val="FAA532"/>
    <a:srgbClr val="F18249"/>
    <a:srgbClr val="259137"/>
    <a:srgbClr val="FE0707"/>
    <a:srgbClr val="7F7EFF"/>
    <a:srgbClr val="FFBB0E"/>
    <a:srgbClr val="005740"/>
    <a:srgbClr val="115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4" autoAdjust="0"/>
    <p:restoredTop sz="91140"/>
  </p:normalViewPr>
  <p:slideViewPr>
    <p:cSldViewPr snapToGrid="0">
      <p:cViewPr varScale="1">
        <p:scale>
          <a:sx n="115" d="100"/>
          <a:sy n="115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AD503-7339-43C7-8986-3F63A53F424C}" type="datetimeFigureOut">
              <a:rPr lang="de-AT" smtClean="0"/>
              <a:t>03.03.23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F3F30-0A5F-4BCA-B606-349393C4855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6188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4EAF1-660A-42A2-9706-BFDC1A04E1EC}" type="datetimeFigureOut">
              <a:rPr lang="de-AT" smtClean="0"/>
              <a:t>03.03.23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AF18A-624C-498F-A3B8-2ADC76768ED5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15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AF18A-624C-498F-A3B8-2ADC76768ED5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070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AF18A-624C-498F-A3B8-2ADC76768ED5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678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AF18A-624C-498F-A3B8-2ADC76768ED5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279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AF18A-624C-498F-A3B8-2ADC76768ED5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50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642" y="2346162"/>
            <a:ext cx="3567481" cy="35674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451877"/>
            <a:ext cx="9144000" cy="2246913"/>
          </a:xfrm>
        </p:spPr>
        <p:txBody>
          <a:bodyPr anchor="b"/>
          <a:lstStyle>
            <a:lvl1pPr algn="l">
              <a:defRPr sz="4800" baseline="0">
                <a:solidFill>
                  <a:srgbClr val="005740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072238"/>
            <a:ext cx="9144000" cy="1515075"/>
          </a:xfrm>
        </p:spPr>
        <p:txBody>
          <a:bodyPr/>
          <a:lstStyle>
            <a:lvl1pPr marL="0" indent="0" algn="l">
              <a:buNone/>
              <a:defRPr sz="240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de-AT" dirty="0"/>
          </a:p>
        </p:txBody>
      </p:sp>
      <p:sp>
        <p:nvSpPr>
          <p:cNvPr id="9" name="Rechteck 8"/>
          <p:cNvSpPr/>
          <p:nvPr userDrawn="1"/>
        </p:nvSpPr>
        <p:spPr>
          <a:xfrm>
            <a:off x="1524000" y="3839477"/>
            <a:ext cx="1392195" cy="92075"/>
          </a:xfrm>
          <a:prstGeom prst="rect">
            <a:avLst/>
          </a:prstGeom>
          <a:solidFill>
            <a:srgbClr val="005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646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586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1178011"/>
            <a:ext cx="2628900" cy="499895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667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104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13446"/>
            <a:ext cx="10515600" cy="1325563"/>
          </a:xfrm>
        </p:spPr>
        <p:txBody>
          <a:bodyPr/>
          <a:lstStyle>
            <a:lvl1pPr>
              <a:defRPr>
                <a:solidFill>
                  <a:srgbClr val="11574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8801"/>
            <a:ext cx="10515600" cy="390112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45047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  <p:pic>
        <p:nvPicPr>
          <p:cNvPr id="8" name="Picture 2" descr="https://uc87db5e1d80bd230085761c74ea.previews.dropboxusercontent.com/p/thumb/AASRzPBPDvc-r3YU3eQLpi2Za2WFz7ECI0ucmgU4Hqzxz2kLbcHgTuKtmNJ7EMDd3TAKsx-ZmR0-MYGF4wYJ4Vbw6LorCRmxNKcf500GeO4ZimStV1p12lkJYOSJSLDLuxHp76S9b_vtUUP3IMT2bzukDRdiyWSLH2RcTbTUq8wp36fL1YcFdXR8ZO4aveGTEe6qxu1G-vjQcuyufVEmP0WtzB5CU2U3tKZt5nLwz73u55KQ3Em_cmAEgkD6vePtePs/p.jpeg?size_mode=5">
            <a:extLst>
              <a:ext uri="{FF2B5EF4-FFF2-40B4-BE49-F238E27FC236}">
                <a16:creationId xmlns:a16="http://schemas.microsoft.com/office/drawing/2014/main" id="{AA0C3D57-C7BB-8A4E-8556-520E71D27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48240" y="24778"/>
            <a:ext cx="2133600" cy="5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EF65A6-2A17-EE4B-98E0-01277ED3E2F9}"/>
              </a:ext>
            </a:extLst>
          </p:cNvPr>
          <p:cNvSpPr txBox="1"/>
          <p:nvPr userDrawn="1"/>
        </p:nvSpPr>
        <p:spPr>
          <a:xfrm>
            <a:off x="11258264" y="645047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2728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749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2487827"/>
            <a:ext cx="5181600" cy="3689136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487827"/>
            <a:ext cx="5181600" cy="3689136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890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2062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10100"/>
            <a:ext cx="10515600" cy="132556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931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898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828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336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6414247"/>
            <a:ext cx="12192000" cy="443753"/>
          </a:xfrm>
          <a:prstGeom prst="rect">
            <a:avLst/>
          </a:prstGeom>
          <a:solidFill>
            <a:srgbClr val="005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2466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686296"/>
            <a:ext cx="10515600" cy="4490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1492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5740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oof-tools.github.io/fooof/" TargetMode="Externa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13" Type="http://schemas.openxmlformats.org/officeDocument/2006/relationships/image" Target="../media/image52.tiff"/><Relationship Id="rId3" Type="http://schemas.openxmlformats.org/officeDocument/2006/relationships/image" Target="../media/image43.tiff"/><Relationship Id="rId7" Type="http://schemas.openxmlformats.org/officeDocument/2006/relationships/image" Target="../media/image46.tiff"/><Relationship Id="rId12" Type="http://schemas.openxmlformats.org/officeDocument/2006/relationships/image" Target="../media/image5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11" Type="http://schemas.openxmlformats.org/officeDocument/2006/relationships/image" Target="../media/image50.jpeg"/><Relationship Id="rId5" Type="http://schemas.openxmlformats.org/officeDocument/2006/relationships/image" Target="../media/image45.tiff"/><Relationship Id="rId10" Type="http://schemas.openxmlformats.org/officeDocument/2006/relationships/image" Target="../media/image49.tiff"/><Relationship Id="rId4" Type="http://schemas.openxmlformats.org/officeDocument/2006/relationships/image" Target="../media/image44.tiff"/><Relationship Id="rId9" Type="http://schemas.openxmlformats.org/officeDocument/2006/relationships/image" Target="../media/image4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6.emf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3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2.png"/><Relationship Id="rId5" Type="http://schemas.microsoft.com/office/2007/relationships/media" Target="../media/media3.wav"/><Relationship Id="rId10" Type="http://schemas.openxmlformats.org/officeDocument/2006/relationships/image" Target="../media/image11.png"/><Relationship Id="rId4" Type="http://schemas.openxmlformats.org/officeDocument/2006/relationships/audio" Target="../media/media2.wav"/><Relationship Id="rId9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390092"/>
            <a:ext cx="9144000" cy="2246913"/>
          </a:xfrm>
        </p:spPr>
        <p:txBody>
          <a:bodyPr/>
          <a:lstStyle/>
          <a:p>
            <a:r>
              <a:rPr lang="en-US" dirty="0"/>
              <a:t>How do human beings process degraded speech?  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146378"/>
            <a:ext cx="9144000" cy="2069255"/>
          </a:xfrm>
        </p:spPr>
        <p:txBody>
          <a:bodyPr>
            <a:normAutofit/>
          </a:bodyPr>
          <a:lstStyle/>
          <a:p>
            <a:r>
              <a:rPr lang="de-AT" dirty="0">
                <a:latin typeface="+mn-lt"/>
              </a:rPr>
              <a:t>Ya-Ping Chen </a:t>
            </a:r>
            <a:r>
              <a:rPr lang="zh-CN" altLang="en-US" dirty="0">
                <a:latin typeface="+mn-lt"/>
              </a:rPr>
              <a:t>陳雅苹</a:t>
            </a:r>
            <a:endParaRPr lang="de-AT" dirty="0">
              <a:latin typeface="+mn-lt"/>
            </a:endParaRPr>
          </a:p>
          <a:p>
            <a:endParaRPr lang="de-AT" sz="1200" dirty="0">
              <a:latin typeface="+mn-lt"/>
            </a:endParaRPr>
          </a:p>
          <a:p>
            <a:r>
              <a:rPr lang="en-CA" sz="1800" dirty="0">
                <a:latin typeface="+mn-lt"/>
              </a:rPr>
              <a:t>Centre for Cognitive Neuroscience,</a:t>
            </a:r>
          </a:p>
          <a:p>
            <a:r>
              <a:rPr lang="en-CA" sz="1800" dirty="0">
                <a:latin typeface="+mn-lt"/>
              </a:rPr>
              <a:t>University of Salzburg,</a:t>
            </a:r>
          </a:p>
          <a:p>
            <a:r>
              <a:rPr lang="en-CA" sz="1800" dirty="0">
                <a:latin typeface="+mn-lt"/>
              </a:rPr>
              <a:t>Salzburg, Austria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49453-A434-454B-9E09-ED49F5F2159E}"/>
              </a:ext>
            </a:extLst>
          </p:cNvPr>
          <p:cNvSpPr/>
          <p:nvPr/>
        </p:nvSpPr>
        <p:spPr>
          <a:xfrm>
            <a:off x="1524000" y="1793071"/>
            <a:ext cx="2122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/>
              <a:t>Taipei, 18. </a:t>
            </a:r>
            <a:r>
              <a:rPr lang="de-AT" dirty="0" err="1"/>
              <a:t>Dec</a:t>
            </a:r>
            <a:r>
              <a:rPr lang="de-AT" dirty="0"/>
              <a:t>. 2022</a:t>
            </a:r>
          </a:p>
        </p:txBody>
      </p:sp>
      <p:pic>
        <p:nvPicPr>
          <p:cNvPr id="5" name="Picture 2" descr="https://uc87db5e1d80bd230085761c74ea.previews.dropboxusercontent.com/p/thumb/AASRzPBPDvc-r3YU3eQLpi2Za2WFz7ECI0ucmgU4Hqzxz2kLbcHgTuKtmNJ7EMDd3TAKsx-ZmR0-MYGF4wYJ4Vbw6LorCRmxNKcf500GeO4ZimStV1p12lkJYOSJSLDLuxHp76S9b_vtUUP3IMT2bzukDRdiyWSLH2RcTbTUq8wp36fL1YcFdXR8ZO4aveGTEe6qxu1G-vjQcuyufVEmP0WtzB5CU2U3tKZt5nLwz73u55KQ3Em_cmAEgkD6vePtePs/p.jpeg?size_mode=5">
            <a:extLst>
              <a:ext uri="{FF2B5EF4-FFF2-40B4-BE49-F238E27FC236}">
                <a16:creationId xmlns:a16="http://schemas.microsoft.com/office/drawing/2014/main" id="{ACD8D885-20D7-5D4F-8A31-76132A130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48371" y="35074"/>
            <a:ext cx="3702989" cy="100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31952-C280-704B-BC7B-06E550BFD7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5030"/>
            <a:ext cx="2297617" cy="8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8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D89C90-D93A-1B4B-8A58-1FAC45C03959}"/>
              </a:ext>
            </a:extLst>
          </p:cNvPr>
          <p:cNvSpPr/>
          <p:nvPr/>
        </p:nvSpPr>
        <p:spPr>
          <a:xfrm>
            <a:off x="9327776" y="0"/>
            <a:ext cx="2864224" cy="10219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7B6B5-BE92-B540-9896-A56D9277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10</a:t>
            </a:fld>
            <a:endParaRPr lang="de-A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599FD1-D084-9C4E-BA9B-E4C7E93BBCE6}"/>
              </a:ext>
            </a:extLst>
          </p:cNvPr>
          <p:cNvGrpSpPr/>
          <p:nvPr/>
        </p:nvGrpSpPr>
        <p:grpSpPr>
          <a:xfrm>
            <a:off x="5588498" y="77346"/>
            <a:ext cx="6351710" cy="6280369"/>
            <a:chOff x="5557268" y="38375"/>
            <a:chExt cx="6351710" cy="62803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C9B553-279D-ED4E-9828-3DD07B1DB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7268" y="38375"/>
              <a:ext cx="6351710" cy="27897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003ACC-D34B-234A-A852-67513BD5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4352" y="2889931"/>
              <a:ext cx="5957543" cy="10781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073A9D-9E82-5D48-BDEE-3036F0A13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4352" y="4131201"/>
              <a:ext cx="5712495" cy="2187543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51FF4D79-A632-4148-B9FD-31C9808C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203451"/>
            <a:ext cx="4469929" cy="1325563"/>
          </a:xfrm>
        </p:spPr>
        <p:txBody>
          <a:bodyPr>
            <a:normAutofit/>
          </a:bodyPr>
          <a:lstStyle/>
          <a:p>
            <a:r>
              <a:rPr lang="en-US" dirty="0"/>
              <a:t>3 distinct </a:t>
            </a:r>
            <a:br>
              <a:rPr lang="en-US" dirty="0"/>
            </a:br>
            <a:r>
              <a:rPr lang="en-US" dirty="0"/>
              <a:t>TRF components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1EBCB-E35C-8643-AB2B-7D50B31BF3F4}"/>
              </a:ext>
            </a:extLst>
          </p:cNvPr>
          <p:cNvSpPr/>
          <p:nvPr/>
        </p:nvSpPr>
        <p:spPr>
          <a:xfrm>
            <a:off x="86118" y="6442388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33997-C44B-3744-8D70-6D04675557BA}"/>
              </a:ext>
            </a:extLst>
          </p:cNvPr>
          <p:cNvSpPr/>
          <p:nvPr/>
        </p:nvSpPr>
        <p:spPr>
          <a:xfrm>
            <a:off x="2907546" y="5988383"/>
            <a:ext cx="255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Chen et al., 2022, </a:t>
            </a:r>
            <a:r>
              <a:rPr lang="en-US" dirty="0" err="1"/>
              <a:t>bioRxiv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2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A715-25A2-8B40-8F49-7DF1B6F2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38" y="22983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Neural speech tracking shifted among </a:t>
            </a:r>
            <a:br>
              <a:rPr lang="en-US" sz="3600" dirty="0"/>
            </a:br>
            <a:r>
              <a:rPr lang="en-US" sz="3600" dirty="0"/>
              <a:t>hierarchical speech features over time(?)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B8F69-849A-1747-A2E7-A432A034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2D11-A8DA-E146-8876-7AEA3128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68" y="1744977"/>
            <a:ext cx="5143489" cy="2259102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3CDBDE92-6254-754C-81E8-B5052FD2F020}"/>
              </a:ext>
            </a:extLst>
          </p:cNvPr>
          <p:cNvSpPr/>
          <p:nvPr/>
        </p:nvSpPr>
        <p:spPr>
          <a:xfrm>
            <a:off x="7291006" y="3429000"/>
            <a:ext cx="3863340" cy="721910"/>
          </a:xfrm>
          <a:prstGeom prst="rightArrow">
            <a:avLst>
              <a:gd name="adj1" fmla="val 41837"/>
              <a:gd name="adj2" fmla="val 70408"/>
            </a:avLst>
          </a:prstGeom>
          <a:gradFill flip="none" rotWithShape="1">
            <a:gsLst>
              <a:gs pos="0">
                <a:srgbClr val="F18249"/>
              </a:gs>
              <a:gs pos="48000">
                <a:srgbClr val="FAA532"/>
              </a:gs>
              <a:gs pos="100000">
                <a:srgbClr val="FFFF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D69386-9D81-8543-A0A0-7E216C99EF46}"/>
              </a:ext>
            </a:extLst>
          </p:cNvPr>
          <p:cNvSpPr/>
          <p:nvPr/>
        </p:nvSpPr>
        <p:spPr>
          <a:xfrm>
            <a:off x="6946054" y="2613689"/>
            <a:ext cx="4541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Hierarchical Speech Features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39925-87CC-EA4B-9BF5-BFCECFA10942}"/>
              </a:ext>
            </a:extLst>
          </p:cNvPr>
          <p:cNvSpPr/>
          <p:nvPr/>
        </p:nvSpPr>
        <p:spPr>
          <a:xfrm>
            <a:off x="6784689" y="3265902"/>
            <a:ext cx="575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541561-FDF8-0843-B6D0-031AA1EBA498}"/>
              </a:ext>
            </a:extLst>
          </p:cNvPr>
          <p:cNvSpPr/>
          <p:nvPr/>
        </p:nvSpPr>
        <p:spPr>
          <a:xfrm>
            <a:off x="11061340" y="3265902"/>
            <a:ext cx="644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high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D1EDC-BE3B-9942-B6E1-5831ED638D1C}"/>
              </a:ext>
            </a:extLst>
          </p:cNvPr>
          <p:cNvSpPr/>
          <p:nvPr/>
        </p:nvSpPr>
        <p:spPr>
          <a:xfrm>
            <a:off x="7200744" y="4035955"/>
            <a:ext cx="1050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acoustic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1EC389-5E40-BD4A-843F-9F2E1C47B064}"/>
              </a:ext>
            </a:extLst>
          </p:cNvPr>
          <p:cNvSpPr/>
          <p:nvPr/>
        </p:nvSpPr>
        <p:spPr>
          <a:xfrm>
            <a:off x="10026793" y="4085614"/>
            <a:ext cx="11275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linguistic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9805C2-484D-884D-8BFF-195348B4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44" y="4342773"/>
            <a:ext cx="5258513" cy="20136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984C74-B86B-6046-B4F5-B0DDAB3A90D6}"/>
              </a:ext>
            </a:extLst>
          </p:cNvPr>
          <p:cNvSpPr/>
          <p:nvPr/>
        </p:nvSpPr>
        <p:spPr>
          <a:xfrm>
            <a:off x="8840900" y="4529587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8C075-F9FF-D947-8E64-DD3B7922699C}"/>
              </a:ext>
            </a:extLst>
          </p:cNvPr>
          <p:cNvSpPr txBox="1"/>
          <p:nvPr/>
        </p:nvSpPr>
        <p:spPr>
          <a:xfrm>
            <a:off x="1410600" y="4004149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M50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E5DE-517D-DD40-8DB4-AB5B305AC702}"/>
              </a:ext>
            </a:extLst>
          </p:cNvPr>
          <p:cNvSpPr txBox="1"/>
          <p:nvPr/>
        </p:nvSpPr>
        <p:spPr>
          <a:xfrm>
            <a:off x="3082192" y="4004149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M200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C4001-4B92-D440-B2FC-CF5EF3433F36}"/>
              </a:ext>
            </a:extLst>
          </p:cNvPr>
          <p:cNvSpPr txBox="1"/>
          <p:nvPr/>
        </p:nvSpPr>
        <p:spPr>
          <a:xfrm>
            <a:off x="4867597" y="4004149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M350</a:t>
            </a:r>
            <a:r>
              <a:rPr lang="en-US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</p:spTree>
    <p:extLst>
      <p:ext uri="{BB962C8B-B14F-4D97-AF65-F5344CB8AC3E}">
        <p14:creationId xmlns:p14="http://schemas.microsoft.com/office/powerpoint/2010/main" val="335887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805C-9FDD-7D4F-AA26-3C803103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41" y="313446"/>
            <a:ext cx="6616484" cy="1825320"/>
          </a:xfrm>
        </p:spPr>
        <p:txBody>
          <a:bodyPr>
            <a:noAutofit/>
          </a:bodyPr>
          <a:lstStyle/>
          <a:p>
            <a:r>
              <a:rPr lang="en-US" sz="4000" dirty="0"/>
              <a:t>Peak frequency decreases when tracking on a higher linguistic level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CF0C-BD3D-E442-B859-6D6FDEF7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7196" y="0"/>
            <a:ext cx="4896000" cy="63688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3D625-CBF3-E246-AA9F-7712AE19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12</a:t>
            </a:fld>
            <a:endParaRPr lang="de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382B44-A814-B341-B48B-09C04F023246}"/>
              </a:ext>
            </a:extLst>
          </p:cNvPr>
          <p:cNvSpPr/>
          <p:nvPr/>
        </p:nvSpPr>
        <p:spPr>
          <a:xfrm>
            <a:off x="4186238" y="5999561"/>
            <a:ext cx="3030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Ding et al., 2016, Nat </a:t>
            </a:r>
            <a:r>
              <a:rPr lang="en-US" dirty="0" err="1"/>
              <a:t>Neurosci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E2EC6-FC20-E249-8073-DAA6109B8156}"/>
              </a:ext>
            </a:extLst>
          </p:cNvPr>
          <p:cNvSpPr/>
          <p:nvPr/>
        </p:nvSpPr>
        <p:spPr>
          <a:xfrm>
            <a:off x="86118" y="6442388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</p:spTree>
    <p:extLst>
      <p:ext uri="{BB962C8B-B14F-4D97-AF65-F5344CB8AC3E}">
        <p14:creationId xmlns:p14="http://schemas.microsoft.com/office/powerpoint/2010/main" val="329181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9B2D3-0B37-7B42-929E-BBFAF4DB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A0570-79E5-F740-AB01-F14990D0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5180"/>
            <a:ext cx="2794000" cy="252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792A0-179E-EA45-8F30-50BEB900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33" y="2084691"/>
            <a:ext cx="32639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E98E25-8AB7-A64F-9459-C88A3B95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2230230"/>
            <a:ext cx="3048000" cy="2997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A48A6E-1F1A-2641-BF80-AD3011BA5656}"/>
              </a:ext>
            </a:extLst>
          </p:cNvPr>
          <p:cNvSpPr/>
          <p:nvPr/>
        </p:nvSpPr>
        <p:spPr>
          <a:xfrm>
            <a:off x="1269775" y="2084691"/>
            <a:ext cx="1930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Coherence Spectrum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FF5EFA-22A5-F34F-B2EC-C42E2E9BB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203451"/>
            <a:ext cx="92749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Speech-brain phase coherence decreased with speech intelligibility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BF13E-6A26-0A4E-8C1A-C57BE00DC30E}"/>
              </a:ext>
            </a:extLst>
          </p:cNvPr>
          <p:cNvSpPr/>
          <p:nvPr/>
        </p:nvSpPr>
        <p:spPr>
          <a:xfrm>
            <a:off x="86118" y="6442388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C00D93-8F24-A748-AD0C-CFD8864E9B01}"/>
              </a:ext>
            </a:extLst>
          </p:cNvPr>
          <p:cNvSpPr/>
          <p:nvPr/>
        </p:nvSpPr>
        <p:spPr>
          <a:xfrm>
            <a:off x="9553196" y="6017073"/>
            <a:ext cx="255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Chen et al., 2022, </a:t>
            </a:r>
            <a:r>
              <a:rPr lang="en-US" dirty="0" err="1"/>
              <a:t>bioRxiv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9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D0A6A24-0771-0546-B801-F196CC95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916" y="1283506"/>
            <a:ext cx="6337300" cy="407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B0D04-6D5E-4840-9187-28A3A0E0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14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496CEC-3A6A-9446-AECA-3F1C5FE341B5}"/>
              </a:ext>
            </a:extLst>
          </p:cNvPr>
          <p:cNvSpPr/>
          <p:nvPr/>
        </p:nvSpPr>
        <p:spPr>
          <a:xfrm>
            <a:off x="206025" y="77344"/>
            <a:ext cx="75995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Decomposing coherence spectrum into 5 components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0DA87A-106E-7446-973A-139F9503EB54}"/>
              </a:ext>
            </a:extLst>
          </p:cNvPr>
          <p:cNvSpPr/>
          <p:nvPr/>
        </p:nvSpPr>
        <p:spPr>
          <a:xfrm>
            <a:off x="7138814" y="5843796"/>
            <a:ext cx="437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Donoghue et al. (2020) Nature Neuroscience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499B9-F68D-4E4F-84F4-F501CEAAE9F3}"/>
              </a:ext>
            </a:extLst>
          </p:cNvPr>
          <p:cNvSpPr txBox="1"/>
          <p:nvPr/>
        </p:nvSpPr>
        <p:spPr>
          <a:xfrm>
            <a:off x="7138814" y="5547188"/>
            <a:ext cx="484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>
                <a:hlinkClick r:id="rId3"/>
              </a:rPr>
              <a:t>https://fooof-tools.github.io/fooof/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3778FD-F2A7-CB4D-91AD-8DF666649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39" y="2049436"/>
            <a:ext cx="3320597" cy="31000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835FD-057E-824A-9BA8-9FBB208E3188}"/>
              </a:ext>
            </a:extLst>
          </p:cNvPr>
          <p:cNvSpPr/>
          <p:nvPr/>
        </p:nvSpPr>
        <p:spPr>
          <a:xfrm>
            <a:off x="98273" y="6437982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001D0C-3B7B-D74A-96B1-11D71CC23F5F}"/>
              </a:ext>
            </a:extLst>
          </p:cNvPr>
          <p:cNvCxnSpPr>
            <a:cxnSpLocks/>
          </p:cNvCxnSpPr>
          <p:nvPr/>
        </p:nvCxnSpPr>
        <p:spPr>
          <a:xfrm>
            <a:off x="5331046" y="2982176"/>
            <a:ext cx="899236" cy="0"/>
          </a:xfrm>
          <a:prstGeom prst="straightConnector1">
            <a:avLst/>
          </a:prstGeom>
          <a:ln w="38100">
            <a:solidFill>
              <a:srgbClr val="7F7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DEC23D-16F5-6E49-A1BE-01B57409A717}"/>
              </a:ext>
            </a:extLst>
          </p:cNvPr>
          <p:cNvSpPr txBox="1"/>
          <p:nvPr/>
        </p:nvSpPr>
        <p:spPr>
          <a:xfrm>
            <a:off x="4480510" y="2601599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Aperiodic </a:t>
            </a:r>
            <a:br>
              <a:rPr lang="en-US" sz="1600" b="1" dirty="0">
                <a:solidFill>
                  <a:srgbClr val="7F7E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rgbClr val="7F7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6034C-3282-7341-91B8-AC241391D00C}"/>
              </a:ext>
            </a:extLst>
          </p:cNvPr>
          <p:cNvSpPr txBox="1"/>
          <p:nvPr/>
        </p:nvSpPr>
        <p:spPr>
          <a:xfrm>
            <a:off x="11002700" y="3754289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Aperiodic </a:t>
            </a:r>
            <a:br>
              <a:rPr lang="en-US" sz="1600" b="1" dirty="0">
                <a:solidFill>
                  <a:srgbClr val="7F7E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rgbClr val="7F7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02FB2C-F552-A54C-8D49-8003564140CC}"/>
              </a:ext>
            </a:extLst>
          </p:cNvPr>
          <p:cNvCxnSpPr>
            <a:cxnSpLocks/>
          </p:cNvCxnSpPr>
          <p:nvPr/>
        </p:nvCxnSpPr>
        <p:spPr>
          <a:xfrm flipH="1">
            <a:off x="11430188" y="4343285"/>
            <a:ext cx="365638" cy="301739"/>
          </a:xfrm>
          <a:prstGeom prst="straightConnector1">
            <a:avLst/>
          </a:prstGeom>
          <a:ln w="38100">
            <a:solidFill>
              <a:srgbClr val="7F7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AE60A6-FD74-1346-B1AA-F53BC40F4B1C}"/>
              </a:ext>
            </a:extLst>
          </p:cNvPr>
          <p:cNvCxnSpPr>
            <a:cxnSpLocks/>
          </p:cNvCxnSpPr>
          <p:nvPr/>
        </p:nvCxnSpPr>
        <p:spPr>
          <a:xfrm flipH="1">
            <a:off x="7130324" y="1234848"/>
            <a:ext cx="195956" cy="270411"/>
          </a:xfrm>
          <a:prstGeom prst="straightConnector1">
            <a:avLst/>
          </a:prstGeom>
          <a:ln w="38100">
            <a:solidFill>
              <a:srgbClr val="F97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D9FD80-58E0-0B41-B538-045040508D21}"/>
              </a:ext>
            </a:extLst>
          </p:cNvPr>
          <p:cNvSpPr txBox="1"/>
          <p:nvPr/>
        </p:nvSpPr>
        <p:spPr>
          <a:xfrm>
            <a:off x="7228302" y="961332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97A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Frequency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22702C-627F-684F-BB2C-3DBE6478A21B}"/>
              </a:ext>
            </a:extLst>
          </p:cNvPr>
          <p:cNvSpPr txBox="1"/>
          <p:nvPr/>
        </p:nvSpPr>
        <p:spPr>
          <a:xfrm>
            <a:off x="7790474" y="15206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97A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84EA58-DBD3-D448-A053-6D14BD75A571}"/>
              </a:ext>
            </a:extLst>
          </p:cNvPr>
          <p:cNvCxnSpPr>
            <a:cxnSpLocks/>
          </p:cNvCxnSpPr>
          <p:nvPr/>
        </p:nvCxnSpPr>
        <p:spPr>
          <a:xfrm flipH="1">
            <a:off x="7089010" y="1689948"/>
            <a:ext cx="701464" cy="981851"/>
          </a:xfrm>
          <a:prstGeom prst="straightConnector1">
            <a:avLst/>
          </a:prstGeom>
          <a:ln w="38100">
            <a:solidFill>
              <a:srgbClr val="F97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FFF575-5236-9945-B8CF-2A1632CD1122}"/>
              </a:ext>
            </a:extLst>
          </p:cNvPr>
          <p:cNvSpPr txBox="1"/>
          <p:nvPr/>
        </p:nvSpPr>
        <p:spPr>
          <a:xfrm>
            <a:off x="7646680" y="2451524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97A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51899F-B040-5048-8A65-3945A71657BC}"/>
              </a:ext>
            </a:extLst>
          </p:cNvPr>
          <p:cNvSpPr/>
          <p:nvPr/>
        </p:nvSpPr>
        <p:spPr>
          <a:xfrm>
            <a:off x="7076324" y="1552823"/>
            <a:ext cx="108000" cy="108000"/>
          </a:xfrm>
          <a:prstGeom prst="ellipse">
            <a:avLst/>
          </a:prstGeom>
          <a:solidFill>
            <a:srgbClr val="F97A7A"/>
          </a:solidFill>
          <a:ln>
            <a:solidFill>
              <a:srgbClr val="F9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C460AD-72DF-B044-8B21-5F4D3ADC7DBD}"/>
              </a:ext>
            </a:extLst>
          </p:cNvPr>
          <p:cNvCxnSpPr/>
          <p:nvPr/>
        </p:nvCxnSpPr>
        <p:spPr>
          <a:xfrm>
            <a:off x="6958383" y="2695816"/>
            <a:ext cx="288000" cy="0"/>
          </a:xfrm>
          <a:prstGeom prst="straightConnector1">
            <a:avLst/>
          </a:prstGeom>
          <a:ln w="38100">
            <a:solidFill>
              <a:srgbClr val="F97A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AB07523-123A-C442-9AD8-114B26CB9D28}"/>
              </a:ext>
            </a:extLst>
          </p:cNvPr>
          <p:cNvSpPr/>
          <p:nvPr/>
        </p:nvSpPr>
        <p:spPr>
          <a:xfrm>
            <a:off x="7513474" y="1576863"/>
            <a:ext cx="108000" cy="2169857"/>
          </a:xfrm>
          <a:prstGeom prst="rightBracket">
            <a:avLst/>
          </a:prstGeom>
          <a:ln w="38100">
            <a:solidFill>
              <a:srgbClr val="F97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3F210C64-D6CC-814E-8404-4305EDCC61B6}"/>
              </a:ext>
            </a:extLst>
          </p:cNvPr>
          <p:cNvSpPr/>
          <p:nvPr/>
        </p:nvSpPr>
        <p:spPr>
          <a:xfrm flipH="1">
            <a:off x="3692306" y="3376879"/>
            <a:ext cx="762247" cy="377410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31" grpId="0"/>
      <p:bldP spid="32" grpId="0"/>
      <p:bldP spid="35" grpId="0"/>
      <p:bldP spid="3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2475C-506F-A34B-839D-874FE9A5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15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170EB-EFB3-AC45-98EB-36B7CCCB7C52}"/>
              </a:ext>
            </a:extLst>
          </p:cNvPr>
          <p:cNvSpPr/>
          <p:nvPr/>
        </p:nvSpPr>
        <p:spPr>
          <a:xfrm>
            <a:off x="285538" y="154950"/>
            <a:ext cx="95322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Center frequency of coherence spectrum increased when speech intelligibility decreased (1/2)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81C2C-CAE8-634F-AAEF-4EE493D9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854" y="1580374"/>
            <a:ext cx="2423668" cy="2216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277EE-CB8F-1443-A79B-9CE607E2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17" y="1688289"/>
            <a:ext cx="2380582" cy="2124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CD9E2-34BA-104D-BC34-428887CE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657" y="1688289"/>
            <a:ext cx="2356268" cy="2124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1077B-D05E-C54D-8600-43F92493A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32" y="4188669"/>
            <a:ext cx="2339111" cy="2051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4B949-7B66-404E-B6DC-AD5F305C1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76" y="4188669"/>
            <a:ext cx="2491463" cy="212450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756E9BA-664C-2F4C-BC4E-D21A23616458}"/>
              </a:ext>
            </a:extLst>
          </p:cNvPr>
          <p:cNvSpPr/>
          <p:nvPr/>
        </p:nvSpPr>
        <p:spPr>
          <a:xfrm>
            <a:off x="3339579" y="1492585"/>
            <a:ext cx="2479943" cy="2320208"/>
          </a:xfrm>
          <a:prstGeom prst="round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371EA7-EEC0-7C43-86D3-B289B210A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621" y="2549143"/>
            <a:ext cx="2794000" cy="2527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6EB261-667A-4D44-8452-877961D164EB}"/>
              </a:ext>
            </a:extLst>
          </p:cNvPr>
          <p:cNvSpPr/>
          <p:nvPr/>
        </p:nvSpPr>
        <p:spPr>
          <a:xfrm>
            <a:off x="715708" y="2210589"/>
            <a:ext cx="1930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Coherence Spectrum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FBE371-1462-654B-9D3D-1A4D32C03782}"/>
              </a:ext>
            </a:extLst>
          </p:cNvPr>
          <p:cNvSpPr/>
          <p:nvPr/>
        </p:nvSpPr>
        <p:spPr>
          <a:xfrm>
            <a:off x="98273" y="6437982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6C3A6-1662-EC4A-96EA-E6A2A4ED0304}"/>
              </a:ext>
            </a:extLst>
          </p:cNvPr>
          <p:cNvSpPr/>
          <p:nvPr/>
        </p:nvSpPr>
        <p:spPr>
          <a:xfrm>
            <a:off x="9553196" y="6017073"/>
            <a:ext cx="255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Chen et al., 2022, </a:t>
            </a:r>
            <a:r>
              <a:rPr lang="en-US" dirty="0" err="1"/>
              <a:t>bioRxiv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91C1-91E5-9D45-87BA-02A41727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16</a:t>
            </a:fld>
            <a:endParaRPr lang="de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C24F14-445E-8D43-B70E-3400C34429AA}"/>
              </a:ext>
            </a:extLst>
          </p:cNvPr>
          <p:cNvSpPr/>
          <p:nvPr/>
        </p:nvSpPr>
        <p:spPr>
          <a:xfrm>
            <a:off x="221977" y="112815"/>
            <a:ext cx="93475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</a:rPr>
              <a:t>Center frequency of coherence spectra increased when speech intelligibility decreased (2/2)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BB90CB-E91E-F44C-A4DD-993D652DDCC9}"/>
              </a:ext>
            </a:extLst>
          </p:cNvPr>
          <p:cNvSpPr/>
          <p:nvPr/>
        </p:nvSpPr>
        <p:spPr>
          <a:xfrm>
            <a:off x="9099772" y="5959016"/>
            <a:ext cx="283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Schmidt et al., 2022, </a:t>
            </a:r>
            <a:r>
              <a:rPr lang="en-US" dirty="0" err="1"/>
              <a:t>bioRxiv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98C87-64DA-6047-82EB-A54E7BB4E6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110" y="1596355"/>
            <a:ext cx="8331314" cy="4120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F0DD3-15E7-4640-8920-6956371B8DDA}"/>
              </a:ext>
            </a:extLst>
          </p:cNvPr>
          <p:cNvSpPr txBox="1"/>
          <p:nvPr/>
        </p:nvSpPr>
        <p:spPr>
          <a:xfrm>
            <a:off x="5103222" y="1616491"/>
            <a:ext cx="1660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Center Frequency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903B7-EC9C-2943-8DC1-5C3AC0BA3AD2}"/>
              </a:ext>
            </a:extLst>
          </p:cNvPr>
          <p:cNvSpPr txBox="1"/>
          <p:nvPr/>
        </p:nvSpPr>
        <p:spPr>
          <a:xfrm>
            <a:off x="3679873" y="1616491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Bandwidth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7BB06-85D4-EC47-B7E7-511ACEFD551F}"/>
              </a:ext>
            </a:extLst>
          </p:cNvPr>
          <p:cNvSpPr txBox="1"/>
          <p:nvPr/>
        </p:nvSpPr>
        <p:spPr>
          <a:xfrm>
            <a:off x="7388659" y="1616491"/>
            <a:ext cx="73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C4C63-610D-6242-B5DE-5ACAD2BEB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53" y="1961657"/>
            <a:ext cx="3392170" cy="1581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82060-8885-0F40-B55B-0E423FAD8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053" y="4105446"/>
            <a:ext cx="3499263" cy="150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005014-E608-D040-9B11-0844C95BF21C}"/>
              </a:ext>
            </a:extLst>
          </p:cNvPr>
          <p:cNvSpPr txBox="1"/>
          <p:nvPr/>
        </p:nvSpPr>
        <p:spPr>
          <a:xfrm>
            <a:off x="9082214" y="1612037"/>
            <a:ext cx="97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7B886-F5CA-2246-B3FE-A88BE9B422B7}"/>
              </a:ext>
            </a:extLst>
          </p:cNvPr>
          <p:cNvSpPr txBox="1"/>
          <p:nvPr/>
        </p:nvSpPr>
        <p:spPr>
          <a:xfrm>
            <a:off x="10978810" y="1623103"/>
            <a:ext cx="691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Offset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026DFA-8438-3C47-8549-A6011C987B07}"/>
              </a:ext>
            </a:extLst>
          </p:cNvPr>
          <p:cNvSpPr/>
          <p:nvPr/>
        </p:nvSpPr>
        <p:spPr>
          <a:xfrm>
            <a:off x="4967192" y="1469684"/>
            <a:ext cx="1799983" cy="4318990"/>
          </a:xfrm>
          <a:prstGeom prst="round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96605-F357-0B43-9519-75336899ED34}"/>
              </a:ext>
            </a:extLst>
          </p:cNvPr>
          <p:cNvSpPr/>
          <p:nvPr/>
        </p:nvSpPr>
        <p:spPr>
          <a:xfrm>
            <a:off x="98273" y="6437982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</p:spTree>
    <p:extLst>
      <p:ext uri="{BB962C8B-B14F-4D97-AF65-F5344CB8AC3E}">
        <p14:creationId xmlns:p14="http://schemas.microsoft.com/office/powerpoint/2010/main" val="19387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6000-75C1-FE46-B016-1136057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46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Neural speech tracking shifted to more acoustic level</a:t>
            </a:r>
            <a:br>
              <a:rPr lang="en-US" sz="3200" dirty="0">
                <a:cs typeface="Arial" panose="020B0604020202020204" pitchFamily="34" charset="0"/>
              </a:rPr>
            </a:br>
            <a:r>
              <a:rPr lang="en-US" sz="3200" dirty="0">
                <a:cs typeface="Arial" panose="020B0604020202020204" pitchFamily="34" charset="0"/>
              </a:rPr>
              <a:t>when speech intelligibility decreased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4A3FF-2FAB-584E-A1CA-E797025A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B9E1A-70F0-5947-9957-0A72F6DC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955820"/>
            <a:ext cx="3719513" cy="340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436DA-2EEB-3C4B-B493-B3BDE94F9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689" y="1955820"/>
            <a:ext cx="4827073" cy="34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0147-DF82-E342-9642-25F3BA82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73" y="179752"/>
            <a:ext cx="9519156" cy="1325563"/>
          </a:xfrm>
        </p:spPr>
        <p:txBody>
          <a:bodyPr>
            <a:noAutofit/>
          </a:bodyPr>
          <a:lstStyle/>
          <a:p>
            <a:r>
              <a:rPr lang="en-US" sz="3400" dirty="0"/>
              <a:t>Center frequency explained variances of both M50</a:t>
            </a:r>
            <a:r>
              <a:rPr lang="en-US" sz="3400" baseline="-25000" dirty="0"/>
              <a:t>TRF</a:t>
            </a:r>
            <a:r>
              <a:rPr lang="en-US" sz="3400" dirty="0"/>
              <a:t> and M200</a:t>
            </a:r>
            <a:r>
              <a:rPr lang="en-US" sz="3400" baseline="-25000" dirty="0"/>
              <a:t>TRF </a:t>
            </a:r>
            <a:r>
              <a:rPr lang="en-US" sz="3400" dirty="0"/>
              <a:t>but in different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EEA3E-4BC1-7449-97D7-9B245423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18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34BA2-8502-0B40-AFD0-F56BE38A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70"/>
          <a:stretch/>
        </p:blipFill>
        <p:spPr>
          <a:xfrm>
            <a:off x="6704568" y="1627082"/>
            <a:ext cx="3464667" cy="283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BB896-6FC3-5B4C-90F9-AF4F4C1E8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1" b="10470"/>
          <a:stretch/>
        </p:blipFill>
        <p:spPr>
          <a:xfrm>
            <a:off x="3249288" y="1627082"/>
            <a:ext cx="3238304" cy="2836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9B677-659D-E340-8065-244124688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320" y="4857935"/>
            <a:ext cx="1476000" cy="1484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A6149C-46AC-4C4A-93A9-82525A2E3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703" y="4889191"/>
            <a:ext cx="1567474" cy="1453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0A869-4D29-B94E-988C-1BC87C598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40" y="2097742"/>
            <a:ext cx="2240616" cy="16993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C26146-EBE8-B24F-A0D0-615707642D8F}"/>
              </a:ext>
            </a:extLst>
          </p:cNvPr>
          <p:cNvSpPr/>
          <p:nvPr/>
        </p:nvSpPr>
        <p:spPr>
          <a:xfrm>
            <a:off x="98273" y="6437982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F8825B-6017-604E-A076-831511B7FDD8}"/>
              </a:ext>
            </a:extLst>
          </p:cNvPr>
          <p:cNvSpPr/>
          <p:nvPr/>
        </p:nvSpPr>
        <p:spPr>
          <a:xfrm>
            <a:off x="9553196" y="6017073"/>
            <a:ext cx="255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Chen et al., 2022, </a:t>
            </a:r>
            <a:r>
              <a:rPr lang="en-US" dirty="0" err="1"/>
              <a:t>bioRxiv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12778-5A7D-DC4F-98E1-33C5D6923165}"/>
              </a:ext>
            </a:extLst>
          </p:cNvPr>
          <p:cNvSpPr txBox="1"/>
          <p:nvPr/>
        </p:nvSpPr>
        <p:spPr>
          <a:xfrm>
            <a:off x="4514418" y="4445056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M50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586BF-C99A-AC42-9FCE-24BAE16996D1}"/>
              </a:ext>
            </a:extLst>
          </p:cNvPr>
          <p:cNvSpPr txBox="1"/>
          <p:nvPr/>
        </p:nvSpPr>
        <p:spPr>
          <a:xfrm rot="16200000">
            <a:off x="2146454" y="2745580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Center Freq. (Hz)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4A3B5-214E-A74A-8039-CD3B36BDCEB3}"/>
              </a:ext>
            </a:extLst>
          </p:cNvPr>
          <p:cNvSpPr txBox="1"/>
          <p:nvPr/>
        </p:nvSpPr>
        <p:spPr>
          <a:xfrm>
            <a:off x="8105444" y="4445056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M200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AA7DF-B66E-E24C-8248-27614F9EAC69}"/>
              </a:ext>
            </a:extLst>
          </p:cNvPr>
          <p:cNvSpPr txBox="1"/>
          <p:nvPr/>
        </p:nvSpPr>
        <p:spPr>
          <a:xfrm>
            <a:off x="221191" y="169763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Center Frequency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FF1D2A-26AF-F942-93EE-66234D75657C}"/>
              </a:ext>
            </a:extLst>
          </p:cNvPr>
          <p:cNvSpPr/>
          <p:nvPr/>
        </p:nvSpPr>
        <p:spPr>
          <a:xfrm>
            <a:off x="321586" y="3961102"/>
            <a:ext cx="2364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freq.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more degraded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C931AD-D230-E54A-92A6-957F430F3061}"/>
              </a:ext>
            </a:extLst>
          </p:cNvPr>
          <p:cNvSpPr/>
          <p:nvPr/>
        </p:nvSpPr>
        <p:spPr>
          <a:xfrm>
            <a:off x="1719953" y="5245853"/>
            <a:ext cx="2364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amp.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more degraded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1DB0A7-A53C-8645-AEE4-9F63BA22A592}"/>
              </a:ext>
            </a:extLst>
          </p:cNvPr>
          <p:cNvSpPr/>
          <p:nvPr/>
        </p:nvSpPr>
        <p:spPr>
          <a:xfrm>
            <a:off x="9366605" y="5075165"/>
            <a:ext cx="2364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amp.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more degraded</a:t>
            </a:r>
          </a:p>
        </p:txBody>
      </p:sp>
    </p:spTree>
    <p:extLst>
      <p:ext uri="{BB962C8B-B14F-4D97-AF65-F5344CB8AC3E}">
        <p14:creationId xmlns:p14="http://schemas.microsoft.com/office/powerpoint/2010/main" val="13402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608E-3776-4944-B0A9-111ED8FE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6"/>
            <a:ext cx="10515600" cy="1325563"/>
          </a:xfrm>
        </p:spPr>
        <p:txBody>
          <a:bodyPr/>
          <a:lstStyle/>
          <a:p>
            <a:r>
              <a:rPr lang="en-US" dirty="0"/>
              <a:t>Conclusion of 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3396-216A-CC44-9988-120BB2B4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172"/>
            <a:ext cx="10515600" cy="3901122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10000"/>
              </a:lnSpc>
              <a:spcBef>
                <a:spcPts val="1600"/>
              </a:spcBef>
            </a:pPr>
            <a:r>
              <a:rPr lang="en-US" dirty="0">
                <a:latin typeface="+mn-lt"/>
                <a:cs typeface="Arial" panose="020B0604020202020204" pitchFamily="34" charset="0"/>
              </a:rPr>
              <a:t>Three neural processing stages (M50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, M200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, and M350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) when listening to continuous degraded speech </a:t>
            </a:r>
          </a:p>
          <a:p>
            <a:pPr marL="571500" indent="-571500">
              <a:lnSpc>
                <a:spcPct val="110000"/>
              </a:lnSpc>
              <a:spcBef>
                <a:spcPts val="1600"/>
              </a:spcBef>
            </a:pPr>
            <a:r>
              <a:rPr lang="en-US" dirty="0">
                <a:latin typeface="+mn-lt"/>
                <a:cs typeface="Arial" panose="020B0604020202020204" pitchFamily="34" charset="0"/>
              </a:rPr>
              <a:t>Only M200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 decreased with </a:t>
            </a:r>
            <a:r>
              <a:rPr lang="en-US" dirty="0">
                <a:cs typeface="Arial" panose="020B0604020202020204" pitchFamily="34" charset="0"/>
              </a:rPr>
              <a:t>speech intelligibility</a:t>
            </a:r>
            <a:r>
              <a:rPr lang="en-US" dirty="0">
                <a:latin typeface="+mn-lt"/>
                <a:cs typeface="Arial" panose="020B0604020202020204" pitchFamily="34" charset="0"/>
              </a:rPr>
              <a:t>. </a:t>
            </a:r>
          </a:p>
          <a:p>
            <a:pPr marL="571500" indent="-571500">
              <a:lnSpc>
                <a:spcPct val="110000"/>
              </a:lnSpc>
              <a:spcBef>
                <a:spcPts val="1600"/>
              </a:spcBef>
            </a:pPr>
            <a:r>
              <a:rPr lang="en-US" dirty="0">
                <a:cs typeface="Arial" panose="020B0604020202020204" pitchFamily="34" charset="0"/>
              </a:rPr>
              <a:t>N</a:t>
            </a:r>
            <a:r>
              <a:rPr lang="en-US" dirty="0">
                <a:latin typeface="+mn-lt"/>
                <a:cs typeface="Arial" panose="020B0604020202020204" pitchFamily="34" charset="0"/>
              </a:rPr>
              <a:t>eural speech tracking shifted from more </a:t>
            </a:r>
            <a:r>
              <a:rPr lang="en-US" dirty="0">
                <a:cs typeface="Arial" panose="020B0604020202020204" pitchFamily="34" charset="0"/>
              </a:rPr>
              <a:t>linguistic </a:t>
            </a:r>
            <a:r>
              <a:rPr lang="en-US" dirty="0">
                <a:latin typeface="+mn-lt"/>
                <a:cs typeface="Arial" panose="020B0604020202020204" pitchFamily="34" charset="0"/>
              </a:rPr>
              <a:t>level to more</a:t>
            </a:r>
            <a:r>
              <a:rPr lang="en-US" dirty="0">
                <a:cs typeface="Arial" panose="020B0604020202020204" pitchFamily="34" charset="0"/>
              </a:rPr>
              <a:t> acoustic</a:t>
            </a:r>
            <a:r>
              <a:rPr lang="en-US" dirty="0">
                <a:latin typeface="+mn-lt"/>
                <a:cs typeface="Arial" panose="020B0604020202020204" pitchFamily="34" charset="0"/>
              </a:rPr>
              <a:t> level </a:t>
            </a:r>
            <a:r>
              <a:rPr lang="en-US" dirty="0">
                <a:cs typeface="Arial" panose="020B0604020202020204" pitchFamily="34" charset="0"/>
              </a:rPr>
              <a:t>when</a:t>
            </a:r>
            <a:r>
              <a:rPr lang="en-US" dirty="0">
                <a:latin typeface="+mn-lt"/>
                <a:cs typeface="Arial" panose="020B0604020202020204" pitchFamily="34" charset="0"/>
              </a:rPr>
              <a:t> speech intelligibility decreased.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60A24-4F4A-2E4C-9EBB-E02CD41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19</a:t>
            </a:fld>
            <a:endParaRPr lang="de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1B8F5-3C68-B54C-8638-7C1E5DA0B8E4}"/>
              </a:ext>
            </a:extLst>
          </p:cNvPr>
          <p:cNvSpPr/>
          <p:nvPr/>
        </p:nvSpPr>
        <p:spPr>
          <a:xfrm>
            <a:off x="98273" y="6437982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8E0F4-B4C4-B84B-AAB9-609FB09B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594" y="4828669"/>
            <a:ext cx="3545281" cy="15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4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298312"/>
            <a:ext cx="10663989" cy="1325563"/>
          </a:xfrm>
        </p:spPr>
        <p:txBody>
          <a:bodyPr>
            <a:normAutofit/>
          </a:bodyPr>
          <a:lstStyle/>
          <a:p>
            <a:r>
              <a:rPr lang="en-US" sz="3800" dirty="0"/>
              <a:t>How do human beings process degraded speech?</a:t>
            </a:r>
            <a:endParaRPr lang="de-AT" sz="3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82980" y="1526345"/>
            <a:ext cx="10519208" cy="42750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Study 1 </a:t>
            </a:r>
            <a:r>
              <a:rPr lang="en-US" sz="2000" dirty="0"/>
              <a:t>(under review)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How does degraded speech modulate neural speech tracking?</a:t>
            </a:r>
          </a:p>
          <a:p>
            <a:pPr>
              <a:lnSpc>
                <a:spcPct val="150000"/>
              </a:lnSpc>
            </a:pPr>
            <a:r>
              <a:rPr lang="en-US" dirty="0"/>
              <a:t>Study 2 </a:t>
            </a:r>
            <a:r>
              <a:rPr lang="en-US" sz="2000" dirty="0"/>
              <a:t>(ongoing Taiwan-Austria project)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800" dirty="0"/>
              <a:t>How does </a:t>
            </a:r>
            <a:r>
              <a:rPr lang="en-US" sz="2800" i="1" dirty="0"/>
              <a:t>unfamiliar</a:t>
            </a:r>
            <a:r>
              <a:rPr lang="en-US" sz="2800" dirty="0"/>
              <a:t> degraded speech modulate neural speech tracking?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96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1A620-62B7-834E-848F-D42A5582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Study 2 </a:t>
            </a:r>
            <a:r>
              <a:rPr lang="en-US" sz="4000" dirty="0"/>
              <a:t>(ongoing Taiwan-Austria project)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F6870-3370-9146-9D78-7F8EDA7F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350"/>
            <a:ext cx="2743200" cy="365125"/>
          </a:xfrm>
        </p:spPr>
        <p:txBody>
          <a:bodyPr/>
          <a:lstStyle/>
          <a:p>
            <a:fld id="{97849394-0141-4681-AEBD-833D9B3076DF}" type="slidenum">
              <a:rPr lang="de-AT" smtClean="0"/>
              <a:pPr/>
              <a:t>20</a:t>
            </a:fld>
            <a:endParaRPr lang="de-A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1023-EB15-4849-BA43-3DCE0AEA7931}"/>
              </a:ext>
            </a:extLst>
          </p:cNvPr>
          <p:cNvSpPr txBox="1"/>
          <p:nvPr/>
        </p:nvSpPr>
        <p:spPr>
          <a:xfrm>
            <a:off x="844550" y="3759498"/>
            <a:ext cx="10775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 err="1"/>
              <a:t>How</a:t>
            </a:r>
            <a:r>
              <a:rPr lang="de-AT" sz="2800" dirty="0"/>
              <a:t> </a:t>
            </a:r>
            <a:r>
              <a:rPr lang="de-AT" sz="2800" dirty="0" err="1"/>
              <a:t>does</a:t>
            </a:r>
            <a:r>
              <a:rPr lang="de-AT" sz="2800" dirty="0"/>
              <a:t> </a:t>
            </a:r>
            <a:r>
              <a:rPr lang="de-AT" sz="2800" b="1" i="1" dirty="0" err="1"/>
              <a:t>unfamiliar</a:t>
            </a:r>
            <a:r>
              <a:rPr lang="de-AT" sz="2800" dirty="0"/>
              <a:t> </a:t>
            </a:r>
            <a:r>
              <a:rPr lang="de-AT" sz="2800" dirty="0" err="1"/>
              <a:t>degraded</a:t>
            </a:r>
            <a:r>
              <a:rPr lang="de-AT" sz="2800" dirty="0"/>
              <a:t> </a:t>
            </a:r>
            <a:r>
              <a:rPr lang="de-AT" sz="2800" dirty="0" err="1"/>
              <a:t>speech</a:t>
            </a:r>
            <a:r>
              <a:rPr lang="de-AT" sz="2800" dirty="0"/>
              <a:t> </a:t>
            </a:r>
            <a:r>
              <a:rPr lang="de-AT" sz="2800" dirty="0" err="1"/>
              <a:t>modulate</a:t>
            </a:r>
            <a:r>
              <a:rPr lang="de-AT" sz="2800" dirty="0"/>
              <a:t> </a:t>
            </a:r>
            <a:r>
              <a:rPr lang="de-AT" sz="2800" dirty="0" err="1"/>
              <a:t>neural</a:t>
            </a:r>
            <a:r>
              <a:rPr lang="de-AT" sz="2800" dirty="0"/>
              <a:t> </a:t>
            </a:r>
            <a:r>
              <a:rPr lang="de-AT" sz="2800" dirty="0" err="1"/>
              <a:t>speech</a:t>
            </a:r>
            <a:r>
              <a:rPr lang="de-AT" sz="2800" dirty="0"/>
              <a:t> </a:t>
            </a:r>
            <a:r>
              <a:rPr lang="de-AT" sz="2800" dirty="0" err="1"/>
              <a:t>tracking</a:t>
            </a:r>
            <a:r>
              <a:rPr lang="de-AT" sz="2800" dirty="0"/>
              <a:t>?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F2AD4-FE5C-7349-BCAE-D97C5AD32383}"/>
              </a:ext>
            </a:extLst>
          </p:cNvPr>
          <p:cNvSpPr/>
          <p:nvPr/>
        </p:nvSpPr>
        <p:spPr>
          <a:xfrm>
            <a:off x="5858814" y="58708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latin typeface="Franklin Gothic Book" panose="020B0503020102020204" pitchFamily="34" charset="0"/>
              </a:rPr>
              <a:t>PIs: </a:t>
            </a:r>
            <a:r>
              <a:rPr lang="en-US" sz="2000" dirty="0" err="1">
                <a:latin typeface="Franklin Gothic Book" panose="020B0503020102020204" pitchFamily="34" charset="0"/>
              </a:rPr>
              <a:t>Chih</a:t>
            </a:r>
            <a:r>
              <a:rPr lang="en-US" sz="2000" dirty="0">
                <a:latin typeface="Franklin Gothic Book" panose="020B0503020102020204" pitchFamily="34" charset="0"/>
              </a:rPr>
              <a:t>-Mao Huang, Hsu-Wen Huang, Nathan Weisz </a:t>
            </a:r>
          </a:p>
        </p:txBody>
      </p:sp>
    </p:spTree>
    <p:extLst>
      <p:ext uri="{BB962C8B-B14F-4D97-AF65-F5344CB8AC3E}">
        <p14:creationId xmlns:p14="http://schemas.microsoft.com/office/powerpoint/2010/main" val="2556557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7EE3-C6C1-0240-A81F-E98FCDA7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what we found previously…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2989E-25DF-934B-9160-9505A3CF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21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2E3E5-D383-DF4F-AE0F-85A6835D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85" y="3627445"/>
            <a:ext cx="5702696" cy="2504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C372B-3835-E643-B547-FC253418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06" y="3614320"/>
            <a:ext cx="2699163" cy="24687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D49788-49AE-8943-A840-F627B529F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916"/>
            <a:ext cx="10515600" cy="3559377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10000"/>
              </a:lnSpc>
              <a:spcBef>
                <a:spcPts val="1600"/>
              </a:spcBef>
            </a:pPr>
            <a:r>
              <a:rPr lang="en-US" dirty="0">
                <a:latin typeface="+mn-lt"/>
                <a:cs typeface="Arial" panose="020B0604020202020204" pitchFamily="34" charset="0"/>
              </a:rPr>
              <a:t>How about unfamiliar speech?</a:t>
            </a:r>
          </a:p>
          <a:p>
            <a:pPr marL="571500" indent="-571500">
              <a:lnSpc>
                <a:spcPct val="110000"/>
              </a:lnSpc>
              <a:spcBef>
                <a:spcPts val="1600"/>
              </a:spcBef>
            </a:pPr>
            <a:r>
              <a:rPr lang="en-US" dirty="0">
                <a:cs typeface="Arial" panose="020B0604020202020204" pitchFamily="34" charset="0"/>
              </a:rPr>
              <a:t>How about unfamiliar degraded speech?</a:t>
            </a:r>
          </a:p>
          <a:p>
            <a:pPr marL="571500" indent="-571500">
              <a:lnSpc>
                <a:spcPct val="110000"/>
              </a:lnSpc>
              <a:spcBef>
                <a:spcPts val="1600"/>
              </a:spcBef>
            </a:pPr>
            <a:r>
              <a:rPr lang="en-US" dirty="0">
                <a:latin typeface="+mn-lt"/>
                <a:cs typeface="Arial" panose="020B0604020202020204" pitchFamily="34" charset="0"/>
              </a:rPr>
              <a:t>How about tonal speech?</a:t>
            </a:r>
            <a:endParaRPr lang="en-US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583A1-23E8-BD4D-96BA-DAF9686AA2E0}"/>
              </a:ext>
            </a:extLst>
          </p:cNvPr>
          <p:cNvSpPr/>
          <p:nvPr/>
        </p:nvSpPr>
        <p:spPr>
          <a:xfrm>
            <a:off x="9553196" y="6017073"/>
            <a:ext cx="255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Chen et al., 2022, </a:t>
            </a:r>
            <a:r>
              <a:rPr lang="en-US" dirty="0" err="1"/>
              <a:t>bioRxiv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B821E2-369E-3E49-A2DD-D0A8B950AB36}"/>
              </a:ext>
            </a:extLst>
          </p:cNvPr>
          <p:cNvSpPr/>
          <p:nvPr/>
        </p:nvSpPr>
        <p:spPr>
          <a:xfrm>
            <a:off x="98273" y="6437982"/>
            <a:ext cx="4184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degraded speech</a:t>
            </a:r>
          </a:p>
        </p:txBody>
      </p:sp>
    </p:spTree>
    <p:extLst>
      <p:ext uri="{BB962C8B-B14F-4D97-AF65-F5344CB8AC3E}">
        <p14:creationId xmlns:p14="http://schemas.microsoft.com/office/powerpoint/2010/main" val="1838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2D59-6351-E24A-BE6A-F0E733E8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1D5ED-7DD4-524F-8361-0F9C2E2B7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/>
              <a:t>Mandarin and German version of Little Prince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800" dirty="0"/>
              <a:t>recorded by a person native to both languages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800" dirty="0"/>
              <a:t>original, 7- and 3-channel vocoded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8387-C500-2843-A24F-C245048B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22</a:t>
            </a:fld>
            <a:endParaRPr lang="de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A70C6D-A239-6D4F-A481-73B7F769635D}"/>
              </a:ext>
            </a:extLst>
          </p:cNvPr>
          <p:cNvSpPr/>
          <p:nvPr/>
        </p:nvSpPr>
        <p:spPr>
          <a:xfrm>
            <a:off x="98273" y="6437982"/>
            <a:ext cx="4184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degraded speech</a:t>
            </a:r>
          </a:p>
        </p:txBody>
      </p:sp>
    </p:spTree>
    <p:extLst>
      <p:ext uri="{BB962C8B-B14F-4D97-AF65-F5344CB8AC3E}">
        <p14:creationId xmlns:p14="http://schemas.microsoft.com/office/powerpoint/2010/main" val="49378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7761-BE97-7744-93D8-053A1128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42B9-E4EA-9F4E-8414-EE0E2F9C8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MEG measurement in Taiwan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Participant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native Mandarin speaker in Taiwan 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no experience in German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basic knowledge in English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3F685-3707-4641-9840-9C063746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23</a:t>
            </a:fld>
            <a:endParaRPr lang="de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1F628-728B-DC40-BFC9-AD47D5AD70E3}"/>
              </a:ext>
            </a:extLst>
          </p:cNvPr>
          <p:cNvSpPr/>
          <p:nvPr/>
        </p:nvSpPr>
        <p:spPr>
          <a:xfrm>
            <a:off x="98273" y="6437982"/>
            <a:ext cx="40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vocoded speech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160537-0312-0F4C-88ED-A4184ABAD02B}"/>
              </a:ext>
            </a:extLst>
          </p:cNvPr>
          <p:cNvSpPr/>
          <p:nvPr/>
        </p:nvSpPr>
        <p:spPr>
          <a:xfrm>
            <a:off x="8163433" y="3214234"/>
            <a:ext cx="1404000" cy="10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Ready?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ECE283-0906-7A44-977A-46575D9B3A56}"/>
              </a:ext>
            </a:extLst>
          </p:cNvPr>
          <p:cNvGrpSpPr/>
          <p:nvPr/>
        </p:nvGrpSpPr>
        <p:grpSpPr>
          <a:xfrm>
            <a:off x="8537878" y="4061266"/>
            <a:ext cx="2789803" cy="1008000"/>
            <a:chOff x="7683712" y="2925000"/>
            <a:chExt cx="2789803" cy="100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19181A-3EED-8B4E-A49D-9EEB0EEB9878}"/>
                </a:ext>
              </a:extLst>
            </p:cNvPr>
            <p:cNvSpPr/>
            <p:nvPr/>
          </p:nvSpPr>
          <p:spPr>
            <a:xfrm>
              <a:off x="7683712" y="2925000"/>
              <a:ext cx="1404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1538-53CB-2A4F-8E50-89EEFFCAD24A}"/>
                </a:ext>
              </a:extLst>
            </p:cNvPr>
            <p:cNvSpPr txBox="1"/>
            <p:nvPr/>
          </p:nvSpPr>
          <p:spPr>
            <a:xfrm>
              <a:off x="9227661" y="3290908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15-180 s</a:t>
              </a:r>
            </a:p>
          </p:txBody>
        </p:sp>
        <p:pic>
          <p:nvPicPr>
            <p:cNvPr id="11" name="Graphic 10" descr="Volume">
              <a:extLst>
                <a:ext uri="{FF2B5EF4-FFF2-40B4-BE49-F238E27FC236}">
                  <a16:creationId xmlns:a16="http://schemas.microsoft.com/office/drawing/2014/main" id="{4445DE7B-DC97-B44B-ADF2-5841642BF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8476" y="2944459"/>
              <a:ext cx="399003" cy="3990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716DA7-E78D-4149-9CD1-692CA6D857F6}"/>
              </a:ext>
            </a:extLst>
          </p:cNvPr>
          <p:cNvGrpSpPr/>
          <p:nvPr/>
        </p:nvGrpSpPr>
        <p:grpSpPr>
          <a:xfrm>
            <a:off x="9003631" y="4911715"/>
            <a:ext cx="2757023" cy="1008000"/>
            <a:chOff x="8555641" y="3772032"/>
            <a:chExt cx="2757023" cy="1008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0AA30A-CB00-2941-A2EB-242B29B00E5E}"/>
                </a:ext>
              </a:extLst>
            </p:cNvPr>
            <p:cNvSpPr txBox="1"/>
            <p:nvPr/>
          </p:nvSpPr>
          <p:spPr>
            <a:xfrm>
              <a:off x="10114579" y="4045199"/>
              <a:ext cx="1198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max. 8 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BE6B72-4FAE-F345-A663-70F9BAD90734}"/>
                </a:ext>
              </a:extLst>
            </p:cNvPr>
            <p:cNvSpPr/>
            <p:nvPr/>
          </p:nvSpPr>
          <p:spPr>
            <a:xfrm>
              <a:off x="8555641" y="3772032"/>
              <a:ext cx="1404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Blumen</a:t>
              </a:r>
              <a:r>
                <a:rPr lang="en-US" dirty="0"/>
                <a:t> Zeit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1C48C-A166-8543-B323-D684DE1EF9F5}"/>
              </a:ext>
            </a:extLst>
          </p:cNvPr>
          <p:cNvSpPr/>
          <p:nvPr/>
        </p:nvSpPr>
        <p:spPr>
          <a:xfrm>
            <a:off x="9003631" y="4911715"/>
            <a:ext cx="1404000" cy="10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狐狸</a:t>
            </a:r>
            <a:r>
              <a:rPr lang="zh-TW" altLang="en-US" b="1" dirty="0"/>
              <a:t> 王子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69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3C46-8E01-7646-9524-A46BD74E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3"/>
            <a:ext cx="10515600" cy="1325563"/>
          </a:xfrm>
        </p:spPr>
        <p:txBody>
          <a:bodyPr/>
          <a:lstStyle/>
          <a:p>
            <a:r>
              <a:rPr lang="en-CA" dirty="0"/>
              <a:t>Expected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9B78-2FB4-6344-AD5C-29E1C956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24</a:t>
            </a:fld>
            <a:endParaRPr lang="de-A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28C47-0C4A-474C-A0E7-C5D40715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47" y="1442763"/>
            <a:ext cx="3942408" cy="1509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647229-15E8-B34E-8CC8-B66CEC282417}"/>
              </a:ext>
            </a:extLst>
          </p:cNvPr>
          <p:cNvSpPr txBox="1"/>
          <p:nvPr/>
        </p:nvSpPr>
        <p:spPr>
          <a:xfrm>
            <a:off x="3845576" y="3250608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M50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D9F59E-4DB9-7B45-91FD-F1DAF86CA012}"/>
              </a:ext>
            </a:extLst>
          </p:cNvPr>
          <p:cNvSpPr txBox="1"/>
          <p:nvPr/>
        </p:nvSpPr>
        <p:spPr>
          <a:xfrm>
            <a:off x="7034048" y="3250608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M200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71E416-466B-114E-BE0D-BB2B8FB08E67}"/>
              </a:ext>
            </a:extLst>
          </p:cNvPr>
          <p:cNvSpPr txBox="1"/>
          <p:nvPr/>
        </p:nvSpPr>
        <p:spPr>
          <a:xfrm>
            <a:off x="10072124" y="3250608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M350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A89A30-941A-5F41-A3C9-1CB7F99210D0}"/>
              </a:ext>
            </a:extLst>
          </p:cNvPr>
          <p:cNvSpPr txBox="1"/>
          <p:nvPr/>
        </p:nvSpPr>
        <p:spPr>
          <a:xfrm>
            <a:off x="680272" y="1144624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M50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565B07-FACB-BA4F-A5F2-4DB65F876154}"/>
              </a:ext>
            </a:extLst>
          </p:cNvPr>
          <p:cNvSpPr txBox="1"/>
          <p:nvPr/>
        </p:nvSpPr>
        <p:spPr>
          <a:xfrm>
            <a:off x="1842253" y="1144624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M200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8A2660-D2F2-7643-A8A1-61A2A28A5AF6}"/>
              </a:ext>
            </a:extLst>
          </p:cNvPr>
          <p:cNvSpPr txBox="1"/>
          <p:nvPr/>
        </p:nvSpPr>
        <p:spPr>
          <a:xfrm>
            <a:off x="3103620" y="1144624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M350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TRF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6C9B48-557B-984F-9A27-D4DC9CDDC2B2}"/>
              </a:ext>
            </a:extLst>
          </p:cNvPr>
          <p:cNvSpPr/>
          <p:nvPr/>
        </p:nvSpPr>
        <p:spPr>
          <a:xfrm>
            <a:off x="98273" y="6437982"/>
            <a:ext cx="4184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degraded speech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31D71-6A0F-0B40-9ACD-2C81AB596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6" y="3825525"/>
            <a:ext cx="9105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96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A19E-9536-DD40-8698-700B93C6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BBDD4-FA31-6047-A9E5-E60E7EF6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D41C7-7CD5-854D-B0CD-2CD61CC5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184400"/>
            <a:ext cx="9118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6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19E3-AB53-B845-BC2B-D45CA8C9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Expected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31E1-F1B1-0846-B5C2-0F21380E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AE7F5-FA16-8542-AA2C-30CE7C2C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1453"/>
            <a:ext cx="2885303" cy="26389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DAA7AE-44A0-C643-A237-B0A709578923}"/>
              </a:ext>
            </a:extLst>
          </p:cNvPr>
          <p:cNvSpPr/>
          <p:nvPr/>
        </p:nvSpPr>
        <p:spPr>
          <a:xfrm>
            <a:off x="98273" y="6437982"/>
            <a:ext cx="4184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degraded speech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CC1E2-3806-9941-AF0B-9CFD0A7BF7D6}"/>
              </a:ext>
            </a:extLst>
          </p:cNvPr>
          <p:cNvSpPr/>
          <p:nvPr/>
        </p:nvSpPr>
        <p:spPr>
          <a:xfrm>
            <a:off x="2190415" y="4910449"/>
            <a:ext cx="255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Chen et al., 2022, </a:t>
            </a:r>
            <a:r>
              <a:rPr lang="en-US" dirty="0" err="1"/>
              <a:t>bioRxiv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4AE5A-92A3-914C-B79F-B2803F1D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385" y="1320799"/>
            <a:ext cx="5454950" cy="4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9338-8A17-BF46-9C96-A6304FCB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0E0A7-B41A-E247-A7DC-CF865D86A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vocoded effect on tonal speech</a:t>
            </a:r>
          </a:p>
          <a:p>
            <a:r>
              <a:rPr lang="en-US" dirty="0"/>
              <a:t>effect of less spectral information and less knowledge of language on shifted neural speech 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82EB6-2A26-6247-BAAB-7413C0B6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033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C5B9-2068-844B-A58B-0D450C17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121"/>
            <a:ext cx="2743200" cy="365125"/>
          </a:xfrm>
        </p:spPr>
        <p:txBody>
          <a:bodyPr/>
          <a:lstStyle/>
          <a:p>
            <a:fld id="{97849394-0141-4681-AEBD-833D9B3076DF}" type="slidenum">
              <a:rPr lang="de-AT" smtClean="0"/>
              <a:pPr/>
              <a:t>28</a:t>
            </a:fld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BAD6-1C07-F340-B9DE-94E8988D6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91" y="1530192"/>
            <a:ext cx="6548259" cy="422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FD6BA-8557-3541-B1DD-545BECB499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823" y="1600232"/>
            <a:ext cx="972000" cy="729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2D315-AB71-F84A-8EE6-6C51A6D21F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602" y="1600232"/>
            <a:ext cx="972000" cy="729000"/>
          </a:xfrm>
          <a:prstGeom prst="rect">
            <a:avLst/>
          </a:prstGeom>
        </p:spPr>
      </p:pic>
      <p:pic>
        <p:nvPicPr>
          <p:cNvPr id="9" name="Picture 2" descr="https://uc87db5e1d80bd230085761c74ea.previews.dropboxusercontent.com/p/thumb/AASRzPBPDvc-r3YU3eQLpi2Za2WFz7ECI0ucmgU4Hqzxz2kLbcHgTuKtmNJ7EMDd3TAKsx-ZmR0-MYGF4wYJ4Vbw6LorCRmxNKcf500GeO4ZimStV1p12lkJYOSJSLDLuxHp76S9b_vtUUP3IMT2bzukDRdiyWSLH2RcTbTUq8wp36fL1YcFdXR8ZO4aveGTEe6qxu1G-vjQcuyufVEmP0WtzB5CU2U3tKZt5nLwz73u55KQ3Em_cmAEgkD6vePtePs/p.jpeg?size_mode=5">
            <a:extLst>
              <a:ext uri="{FF2B5EF4-FFF2-40B4-BE49-F238E27FC236}">
                <a16:creationId xmlns:a16="http://schemas.microsoft.com/office/drawing/2014/main" id="{E267A3F1-7670-9F4F-9E88-02B52D25A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2170" y="420489"/>
            <a:ext cx="3296421" cy="8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7E93C6-E0E5-D846-BB31-427E663B8A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381" y="1600232"/>
            <a:ext cx="972000" cy="7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1C3EC-C6C6-084F-86AB-097C9CE364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160" y="1600232"/>
            <a:ext cx="972000" cy="7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DE7D7-DBCB-DB4F-B908-4AB08FE76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939" y="1600232"/>
            <a:ext cx="972000" cy="7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A0335E-B0C8-CC44-B087-B6D23777CB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719" y="1600232"/>
            <a:ext cx="972000" cy="729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BE3BFA-2E79-C04A-9007-98DACE5E6B10}"/>
              </a:ext>
            </a:extLst>
          </p:cNvPr>
          <p:cNvSpPr/>
          <p:nvPr/>
        </p:nvSpPr>
        <p:spPr>
          <a:xfrm>
            <a:off x="8186169" y="1786188"/>
            <a:ext cx="227587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Anne Keitel</a:t>
            </a:r>
          </a:p>
          <a:p>
            <a:pPr algn="ctr"/>
            <a:r>
              <a:rPr lang="en-US" sz="1600" dirty="0"/>
              <a:t>University of Dundee, UK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E4315B-000E-B743-8A3B-B8441935DCD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3411" y="493073"/>
            <a:ext cx="1702779" cy="532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1BC69B-6D6C-FB46-81F4-E2E932D20B19}"/>
              </a:ext>
            </a:extLst>
          </p:cNvPr>
          <p:cNvSpPr/>
          <p:nvPr/>
        </p:nvSpPr>
        <p:spPr>
          <a:xfrm>
            <a:off x="7666827" y="2505634"/>
            <a:ext cx="33145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Sebastian Rösch</a:t>
            </a:r>
          </a:p>
          <a:p>
            <a:pPr algn="ctr"/>
            <a:r>
              <a:rPr lang="en-US" sz="1600" dirty="0"/>
              <a:t>Paracelsus Medical University, Austria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4B8837-4590-AF4D-A235-7F423AC5A134}"/>
              </a:ext>
            </a:extLst>
          </p:cNvPr>
          <p:cNvSpPr/>
          <p:nvPr/>
        </p:nvSpPr>
        <p:spPr>
          <a:xfrm>
            <a:off x="1909602" y="5855985"/>
            <a:ext cx="3250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braindynamics.sbg.ac.at</a:t>
            </a:r>
            <a:r>
              <a:rPr lang="en-US" dirty="0"/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3729B-352E-014A-9D0D-35A85ED016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1725" y="374303"/>
            <a:ext cx="1847570" cy="769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C0F526-30C0-AE4F-A6D9-CAA0887B91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4830" y="205950"/>
            <a:ext cx="1106527" cy="110652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ACEFDBA-31F1-4940-BD4D-1FF693520D2C}"/>
              </a:ext>
            </a:extLst>
          </p:cNvPr>
          <p:cNvSpPr/>
          <p:nvPr/>
        </p:nvSpPr>
        <p:spPr>
          <a:xfrm>
            <a:off x="7372292" y="3416494"/>
            <a:ext cx="39036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Chih</a:t>
            </a:r>
            <a:r>
              <a:rPr lang="en-US" dirty="0"/>
              <a:t>-Mao Huang </a:t>
            </a:r>
            <a:r>
              <a:rPr lang="en-US" dirty="0" err="1"/>
              <a:t>黃植懋</a:t>
            </a:r>
            <a:endParaRPr lang="en-US" dirty="0"/>
          </a:p>
          <a:p>
            <a:pPr algn="ctr"/>
            <a:r>
              <a:rPr lang="en-US" sz="1600" dirty="0"/>
              <a:t>National Yang Ming </a:t>
            </a:r>
            <a:r>
              <a:rPr lang="en-US" sz="1600" dirty="0" err="1"/>
              <a:t>Chiao</a:t>
            </a:r>
            <a:r>
              <a:rPr lang="en-US" sz="1600" dirty="0"/>
              <a:t> Tung University, Taiwan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661B6D-C803-E946-92BE-330A01DD8A13}"/>
              </a:ext>
            </a:extLst>
          </p:cNvPr>
          <p:cNvSpPr/>
          <p:nvPr/>
        </p:nvSpPr>
        <p:spPr>
          <a:xfrm>
            <a:off x="7878478" y="4420984"/>
            <a:ext cx="289125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Hsu-Wen Huang</a:t>
            </a:r>
            <a:r>
              <a:rPr lang="zh-TW" altLang="en-US" dirty="0"/>
              <a:t> </a:t>
            </a:r>
            <a:r>
              <a:rPr lang="en-US" dirty="0" err="1"/>
              <a:t>黃緒文</a:t>
            </a:r>
            <a:endParaRPr lang="en-US" dirty="0"/>
          </a:p>
          <a:p>
            <a:pPr algn="ctr"/>
            <a:r>
              <a:rPr lang="en-US" sz="1600" dirty="0"/>
              <a:t>City University of Hong Kong, Hong Kong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CBCA3-E93F-1047-B69B-6CA49861BA6A}"/>
              </a:ext>
            </a:extLst>
          </p:cNvPr>
          <p:cNvSpPr/>
          <p:nvPr/>
        </p:nvSpPr>
        <p:spPr>
          <a:xfrm>
            <a:off x="306609" y="2951910"/>
            <a:ext cx="1186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1400" dirty="0">
                <a:solidFill>
                  <a:srgbClr val="FFFF00"/>
                </a:solidFill>
              </a:rPr>
              <a:t>Nathan Weisz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C94201-8C3C-674B-B9C5-EAE76A5177D1}"/>
              </a:ext>
            </a:extLst>
          </p:cNvPr>
          <p:cNvSpPr/>
          <p:nvPr/>
        </p:nvSpPr>
        <p:spPr>
          <a:xfrm>
            <a:off x="1054800" y="2729148"/>
            <a:ext cx="1319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1400" dirty="0">
                <a:solidFill>
                  <a:srgbClr val="FFFF00"/>
                </a:solidFill>
              </a:rPr>
              <a:t>Anne Hauswald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B37B04-7BEF-0441-AD78-EAB0CFBBD306}"/>
              </a:ext>
            </a:extLst>
          </p:cNvPr>
          <p:cNvSpPr/>
          <p:nvPr/>
        </p:nvSpPr>
        <p:spPr>
          <a:xfrm>
            <a:off x="2944584" y="2715701"/>
            <a:ext cx="1297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1400" dirty="0">
                <a:solidFill>
                  <a:srgbClr val="FFFF00"/>
                </a:solidFill>
              </a:rPr>
              <a:t>Fabian Schmidt</a:t>
            </a:r>
          </a:p>
        </p:txBody>
      </p:sp>
    </p:spTree>
    <p:extLst>
      <p:ext uri="{BB962C8B-B14F-4D97-AF65-F5344CB8AC3E}">
        <p14:creationId xmlns:p14="http://schemas.microsoft.com/office/powerpoint/2010/main" val="22509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AC4C1-E65B-C540-A461-55D71A59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298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1A620-62B7-834E-848F-D42A5582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Study 1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158C9D-FC43-2F48-8DE0-87C52C8F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3953" y="5911604"/>
            <a:ext cx="10148047" cy="365125"/>
          </a:xfrm>
        </p:spPr>
        <p:txBody>
          <a:bodyPr>
            <a:normAutofit lnSpcReduction="10000"/>
          </a:bodyPr>
          <a:lstStyle/>
          <a:p>
            <a:pPr algn="ctr"/>
            <a:r>
              <a:rPr lang="de-AT" sz="2000" dirty="0">
                <a:solidFill>
                  <a:schemeClr val="tx1"/>
                </a:solidFill>
                <a:latin typeface="+mn-lt"/>
              </a:rPr>
              <a:t>Ya-Ping Chen, Fabian Schmidt,  Anne Keitel, Sebastian Rösch, Anne Hauswald, &amp; Nathan Weisz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F6870-3370-9146-9D78-7F8EDA7F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350"/>
            <a:ext cx="2743200" cy="365125"/>
          </a:xfrm>
        </p:spPr>
        <p:txBody>
          <a:bodyPr/>
          <a:lstStyle/>
          <a:p>
            <a:fld id="{97849394-0141-4681-AEBD-833D9B3076DF}" type="slidenum">
              <a:rPr lang="de-AT" smtClean="0"/>
              <a:pPr/>
              <a:t>3</a:t>
            </a:fld>
            <a:endParaRPr lang="de-A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1023-EB15-4849-BA43-3DCE0AEA7931}"/>
              </a:ext>
            </a:extLst>
          </p:cNvPr>
          <p:cNvSpPr txBox="1"/>
          <p:nvPr/>
        </p:nvSpPr>
        <p:spPr>
          <a:xfrm>
            <a:off x="400797" y="3783952"/>
            <a:ext cx="8384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 dirty="0"/>
              <a:t>How does degraded speech modulate neural speech tracking?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03202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A764-FC60-134E-B1B5-E2533469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20" y="2635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Speech envelope reconstruction accuracy decreases with speech intelligibility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FC06A-4634-3440-9B94-080F1E5A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30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D1D48-C132-7F44-AB1D-2C6D46DD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45" y="1782332"/>
            <a:ext cx="3898295" cy="4147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312B14-5D9A-F749-BA9D-A6E0ADCF0522}"/>
              </a:ext>
            </a:extLst>
          </p:cNvPr>
          <p:cNvSpPr/>
          <p:nvPr/>
        </p:nvSpPr>
        <p:spPr>
          <a:xfrm>
            <a:off x="86118" y="6442388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80FA5-CBA0-7D48-956E-FBCA644EAA0E}"/>
              </a:ext>
            </a:extLst>
          </p:cNvPr>
          <p:cNvSpPr/>
          <p:nvPr/>
        </p:nvSpPr>
        <p:spPr>
          <a:xfrm>
            <a:off x="9553196" y="6017073"/>
            <a:ext cx="255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Chen et al., 2022, </a:t>
            </a:r>
            <a:r>
              <a:rPr lang="en-US" dirty="0" err="1"/>
              <a:t>bioRxiv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B497A-6A4C-504F-8AA8-F80199D0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30" y="3266459"/>
            <a:ext cx="3162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5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6273C-35E8-F048-A4DF-A7C381D1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31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B4EF6-6D78-F04E-8F08-E81078A8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8" y="105710"/>
            <a:ext cx="4902200" cy="610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5E779-4B03-B043-A969-D3AF7484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71" y="2353235"/>
            <a:ext cx="4726066" cy="18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AA824-39BF-844F-BF01-DCADB3E41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043" y="4326842"/>
            <a:ext cx="2125624" cy="194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D76C1-6B2E-3F47-B1E9-61288D1AE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99948"/>
            <a:ext cx="1841415" cy="19988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CA1B2F-F0D5-AE4F-9183-4285F8A3665D}"/>
              </a:ext>
            </a:extLst>
          </p:cNvPr>
          <p:cNvSpPr/>
          <p:nvPr/>
        </p:nvSpPr>
        <p:spPr>
          <a:xfrm>
            <a:off x="9327776" y="0"/>
            <a:ext cx="2864224" cy="10219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078F0-2DDD-D540-A035-AEDFB77E7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862" y="199839"/>
            <a:ext cx="4627275" cy="20323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80E80D-BB5F-584D-9ABE-1B95540C6BA8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C7FD20-71D0-2A42-AABD-F098E3375E84}"/>
              </a:ext>
            </a:extLst>
          </p:cNvPr>
          <p:cNvSpPr/>
          <p:nvPr/>
        </p:nvSpPr>
        <p:spPr>
          <a:xfrm>
            <a:off x="4085111" y="926275"/>
            <a:ext cx="648000" cy="496517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FA344C-9FE0-9A4F-9B67-F0E4312D4D23}"/>
              </a:ext>
            </a:extLst>
          </p:cNvPr>
          <p:cNvSpPr/>
          <p:nvPr/>
        </p:nvSpPr>
        <p:spPr>
          <a:xfrm>
            <a:off x="2820656" y="262423"/>
            <a:ext cx="614164" cy="562902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BCE9D6-27D0-3F42-9FFD-08EB712377AC}"/>
              </a:ext>
            </a:extLst>
          </p:cNvPr>
          <p:cNvSpPr/>
          <p:nvPr/>
        </p:nvSpPr>
        <p:spPr>
          <a:xfrm>
            <a:off x="2185060" y="2353235"/>
            <a:ext cx="1249760" cy="73434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1166-01C0-F045-AB79-524A49D4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Repeated measures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C6E34-F5A1-1747-ADBA-751C1C07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32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90F2A-3EC6-A24E-AE6D-00E769F1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03" y="1013289"/>
            <a:ext cx="6756026" cy="4734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CDA94-B0FD-9344-81EB-E7DEEBDF9FE3}"/>
              </a:ext>
            </a:extLst>
          </p:cNvPr>
          <p:cNvSpPr/>
          <p:nvPr/>
        </p:nvSpPr>
        <p:spPr>
          <a:xfrm>
            <a:off x="7889262" y="5930370"/>
            <a:ext cx="403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Bakdash</a:t>
            </a:r>
            <a:r>
              <a:rPr lang="en-US" dirty="0"/>
              <a:t> &amp; </a:t>
            </a:r>
            <a:r>
              <a:rPr lang="en-US" dirty="0" err="1"/>
              <a:t>Marusich</a:t>
            </a:r>
            <a:r>
              <a:rPr lang="en-US" dirty="0"/>
              <a:t>, 2017, Front Psychol</a:t>
            </a:r>
          </a:p>
        </p:txBody>
      </p:sp>
    </p:spTree>
    <p:extLst>
      <p:ext uri="{BB962C8B-B14F-4D97-AF65-F5344CB8AC3E}">
        <p14:creationId xmlns:p14="http://schemas.microsoft.com/office/powerpoint/2010/main" val="3263393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A8E8-1DFA-004B-8241-0CB0B284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Brain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E7ED-E251-F64A-A258-03B0EAA28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1"/>
            <a:ext cx="6999514" cy="390112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Could individual differences be explained by individual prediction tendency?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C0CE-97B1-8545-A316-89FA9447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33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FECF-1290-5045-A9BC-1F9CEF5E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20" y="1544595"/>
            <a:ext cx="3763564" cy="4133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0CDB1E-C9F5-654C-8DF7-39A74E722738}"/>
              </a:ext>
            </a:extLst>
          </p:cNvPr>
          <p:cNvSpPr/>
          <p:nvPr/>
        </p:nvSpPr>
        <p:spPr>
          <a:xfrm>
            <a:off x="9493819" y="5879614"/>
            <a:ext cx="255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Chen et al., 2022, </a:t>
            </a:r>
            <a:r>
              <a:rPr lang="en-US" dirty="0" err="1"/>
              <a:t>bioRxiv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371DC7-7790-3344-B519-082D0318C52E}"/>
              </a:ext>
            </a:extLst>
          </p:cNvPr>
          <p:cNvSpPr/>
          <p:nvPr/>
        </p:nvSpPr>
        <p:spPr>
          <a:xfrm>
            <a:off x="98273" y="6437982"/>
            <a:ext cx="40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vocoded speech</a:t>
            </a:r>
          </a:p>
        </p:txBody>
      </p:sp>
    </p:spTree>
    <p:extLst>
      <p:ext uri="{BB962C8B-B14F-4D97-AF65-F5344CB8AC3E}">
        <p14:creationId xmlns:p14="http://schemas.microsoft.com/office/powerpoint/2010/main" val="317898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6A3D-F7F8-234C-B223-6983F4EE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33" y="132175"/>
            <a:ext cx="10515600" cy="1039874"/>
          </a:xfrm>
        </p:spPr>
        <p:txBody>
          <a:bodyPr/>
          <a:lstStyle/>
          <a:p>
            <a:r>
              <a:rPr lang="en-GB" dirty="0"/>
              <a:t>Predictive Brain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7B227-9D85-EF48-BA8D-FA9CFDB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34</a:t>
            </a:fld>
            <a:endParaRPr lang="de-A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7E919-A2C5-4649-B215-7B64248479A5}"/>
              </a:ext>
            </a:extLst>
          </p:cNvPr>
          <p:cNvGrpSpPr/>
          <p:nvPr/>
        </p:nvGrpSpPr>
        <p:grpSpPr>
          <a:xfrm>
            <a:off x="631604" y="1259666"/>
            <a:ext cx="5807833" cy="2545349"/>
            <a:chOff x="451832" y="1271918"/>
            <a:chExt cx="5400001" cy="2266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0550C-26A8-3F48-93E5-C9BE51558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832" y="1963544"/>
              <a:ext cx="5400000" cy="15752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91138E-3591-A94F-8A14-CA99E486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833" y="1271918"/>
              <a:ext cx="5400000" cy="6924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DB344D8-6CBC-D143-881E-CFC213DC52DD}"/>
              </a:ext>
            </a:extLst>
          </p:cNvPr>
          <p:cNvSpPr/>
          <p:nvPr/>
        </p:nvSpPr>
        <p:spPr>
          <a:xfrm>
            <a:off x="451833" y="3868253"/>
            <a:ext cx="361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Demarchi</a:t>
            </a:r>
            <a:r>
              <a:rPr lang="en-US" dirty="0"/>
              <a:t> et al., 2019, Nature Comm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720F4D-6EA9-E845-9BBF-F724E872C1AD}"/>
              </a:ext>
            </a:extLst>
          </p:cNvPr>
          <p:cNvSpPr/>
          <p:nvPr/>
        </p:nvSpPr>
        <p:spPr>
          <a:xfrm>
            <a:off x="5709633" y="6001385"/>
            <a:ext cx="455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Schubert*, Schmidt* et al., 2023, </a:t>
            </a:r>
            <a:r>
              <a:rPr lang="en-US" dirty="0" err="1"/>
              <a:t>Cereb</a:t>
            </a:r>
            <a:r>
              <a:rPr lang="en-US" dirty="0"/>
              <a:t> Cortex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3AC29-03F5-724D-8FCC-788FFC662C2B}"/>
              </a:ext>
            </a:extLst>
          </p:cNvPr>
          <p:cNvSpPr/>
          <p:nvPr/>
        </p:nvSpPr>
        <p:spPr>
          <a:xfrm>
            <a:off x="98273" y="6437982"/>
            <a:ext cx="40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vocoded speech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EAA96-6F9F-BA41-A41B-536033878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511" y="3544001"/>
            <a:ext cx="6046938" cy="2377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521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1833" y="389752"/>
            <a:ext cx="10515600" cy="1325563"/>
          </a:xfrm>
        </p:spPr>
        <p:txBody>
          <a:bodyPr/>
          <a:lstStyle/>
          <a:p>
            <a:r>
              <a:rPr lang="en-US" dirty="0"/>
              <a:t>Entropy modulation paradigm (1/2)</a:t>
            </a:r>
            <a:endParaRPr lang="de-AT" dirty="0"/>
          </a:p>
        </p:txBody>
      </p:sp>
      <p:pic>
        <p:nvPicPr>
          <p:cNvPr id="7" name="Online Media 6" descr="markov.mov">
            <a:hlinkClick r:id="" action="ppaction://media"/>
            <a:extLst>
              <a:ext uri="{FF2B5EF4-FFF2-40B4-BE49-F238E27FC236}">
                <a16:creationId xmlns:a16="http://schemas.microsoft.com/office/drawing/2014/main" id="{6179C5AE-239A-BB4C-8DD3-1DEDFFF89A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4166" y="1557181"/>
            <a:ext cx="5799591" cy="4335670"/>
          </a:xfr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35</a:t>
            </a:fld>
            <a:endParaRPr lang="de-A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1D0D2-32AF-EF41-94CA-03974E1FD3A1}"/>
              </a:ext>
            </a:extLst>
          </p:cNvPr>
          <p:cNvSpPr txBox="1"/>
          <p:nvPr/>
        </p:nvSpPr>
        <p:spPr>
          <a:xfrm>
            <a:off x="8470156" y="5939095"/>
            <a:ext cx="361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Demarchi</a:t>
            </a:r>
            <a:r>
              <a:rPr lang="en-US" dirty="0"/>
              <a:t> et al., 2019, Nature Comm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0F3082-2570-0347-B1E7-29A8A5AF5725}"/>
              </a:ext>
            </a:extLst>
          </p:cNvPr>
          <p:cNvSpPr/>
          <p:nvPr/>
        </p:nvSpPr>
        <p:spPr>
          <a:xfrm>
            <a:off x="98273" y="6437982"/>
            <a:ext cx="40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vocoded speech</a:t>
            </a:r>
          </a:p>
        </p:txBody>
      </p:sp>
    </p:spTree>
    <p:extLst>
      <p:ext uri="{BB962C8B-B14F-4D97-AF65-F5344CB8AC3E}">
        <p14:creationId xmlns:p14="http://schemas.microsoft.com/office/powerpoint/2010/main" val="28515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B3724-EA15-D34B-AA86-D4BB5BC5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36</a:t>
            </a:fld>
            <a:endParaRPr lang="de-A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5F171-804C-C24F-AFEE-9DCF25B56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" t="16704" r="4050" b="6901"/>
          <a:stretch/>
        </p:blipFill>
        <p:spPr>
          <a:xfrm>
            <a:off x="149152" y="2807593"/>
            <a:ext cx="6343410" cy="145531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60A3080-EEFD-0D42-975A-48FD6AC4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33" y="209447"/>
            <a:ext cx="10515600" cy="1232988"/>
          </a:xfrm>
        </p:spPr>
        <p:txBody>
          <a:bodyPr/>
          <a:lstStyle/>
          <a:p>
            <a:r>
              <a:rPr lang="en-US" dirty="0"/>
              <a:t>Entropy modulation paradigm (2/2)</a:t>
            </a:r>
            <a:endParaRPr lang="de-A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CEE9C1-2DAD-F547-8AAE-3BB184BC9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00"/>
          <a:stretch/>
        </p:blipFill>
        <p:spPr>
          <a:xfrm>
            <a:off x="6900873" y="1361530"/>
            <a:ext cx="4839294" cy="4922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119683-4CA2-324C-B422-BAA858E82927}"/>
              </a:ext>
            </a:extLst>
          </p:cNvPr>
          <p:cNvSpPr txBox="1"/>
          <p:nvPr/>
        </p:nvSpPr>
        <p:spPr>
          <a:xfrm>
            <a:off x="4017614" y="6036336"/>
            <a:ext cx="361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Demarchi</a:t>
            </a:r>
            <a:r>
              <a:rPr lang="en-US" dirty="0"/>
              <a:t> et al., 2019, Nature Comm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C2D5-BA8E-9F44-A0D6-8A999B9486A1}"/>
              </a:ext>
            </a:extLst>
          </p:cNvPr>
          <p:cNvSpPr txBox="1"/>
          <p:nvPr/>
        </p:nvSpPr>
        <p:spPr>
          <a:xfrm>
            <a:off x="1300766" y="4262907"/>
            <a:ext cx="106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(random)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7761C-9BBB-1B4A-8208-DC8B197FD5B7}"/>
              </a:ext>
            </a:extLst>
          </p:cNvPr>
          <p:cNvSpPr txBox="1"/>
          <p:nvPr/>
        </p:nvSpPr>
        <p:spPr>
          <a:xfrm>
            <a:off x="2576332" y="4262907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midminus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67223-1E88-FD4B-8FF2-6F913ED01E5C}"/>
              </a:ext>
            </a:extLst>
          </p:cNvPr>
          <p:cNvSpPr txBox="1"/>
          <p:nvPr/>
        </p:nvSpPr>
        <p:spPr>
          <a:xfrm>
            <a:off x="4017614" y="426290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midplus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5D23D-9C8D-2744-AF10-AB28421384A3}"/>
              </a:ext>
            </a:extLst>
          </p:cNvPr>
          <p:cNvSpPr txBox="1"/>
          <p:nvPr/>
        </p:nvSpPr>
        <p:spPr>
          <a:xfrm>
            <a:off x="5376325" y="4262907"/>
            <a:ext cx="107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(ordered)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FC17F-FF7B-9847-8F2D-1BD9A63D40B4}"/>
              </a:ext>
            </a:extLst>
          </p:cNvPr>
          <p:cNvSpPr/>
          <p:nvPr/>
        </p:nvSpPr>
        <p:spPr>
          <a:xfrm>
            <a:off x="98273" y="6437982"/>
            <a:ext cx="40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vocoded speech</a:t>
            </a:r>
          </a:p>
        </p:txBody>
      </p:sp>
    </p:spTree>
    <p:extLst>
      <p:ext uri="{BB962C8B-B14F-4D97-AF65-F5344CB8AC3E}">
        <p14:creationId xmlns:p14="http://schemas.microsoft.com/office/powerpoint/2010/main" val="101159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54250-5CF1-E442-A4AA-D65643E3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37</a:t>
            </a:fld>
            <a:endParaRPr lang="de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965B83-F4EB-FE44-ACE5-1F934C34ED4D}"/>
              </a:ext>
            </a:extLst>
          </p:cNvPr>
          <p:cNvSpPr/>
          <p:nvPr/>
        </p:nvSpPr>
        <p:spPr>
          <a:xfrm>
            <a:off x="9327776" y="0"/>
            <a:ext cx="2864224" cy="10219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A638B-CD6A-B649-9D8E-E1C1B94FD690}"/>
              </a:ext>
            </a:extLst>
          </p:cNvPr>
          <p:cNvSpPr txBox="1"/>
          <p:nvPr/>
        </p:nvSpPr>
        <p:spPr>
          <a:xfrm>
            <a:off x="3217416" y="6030410"/>
            <a:ext cx="361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Demarchi</a:t>
            </a:r>
            <a:r>
              <a:rPr lang="en-US" dirty="0"/>
              <a:t> et al., 2019, Nature Comm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FE6711-D122-0B45-A77D-7EA3D5C87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91" y="1256871"/>
            <a:ext cx="5720691" cy="1415210"/>
          </a:xfrm>
        </p:spPr>
        <p:txBody>
          <a:bodyPr>
            <a:noAutofit/>
          </a:bodyPr>
          <a:lstStyle/>
          <a:p>
            <a:r>
              <a:rPr lang="en-US" sz="3600" dirty="0"/>
              <a:t>Higher decoding accuracy around pre- and post- sounds found in the ordered sequence</a:t>
            </a:r>
            <a:endParaRPr lang="de-AT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70CB3-6456-3141-92DB-4C24E6D23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11" b="33838"/>
          <a:stretch/>
        </p:blipFill>
        <p:spPr>
          <a:xfrm>
            <a:off x="6824859" y="0"/>
            <a:ext cx="5367142" cy="4524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EC5787-4B09-7D47-B642-004C0E39147D}"/>
              </a:ext>
            </a:extLst>
          </p:cNvPr>
          <p:cNvSpPr txBox="1"/>
          <p:nvPr/>
        </p:nvSpPr>
        <p:spPr>
          <a:xfrm>
            <a:off x="6369382" y="3855292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40855-EF8D-3647-8601-1B093F1610C4}"/>
              </a:ext>
            </a:extLst>
          </p:cNvPr>
          <p:cNvSpPr txBox="1"/>
          <p:nvPr/>
        </p:nvSpPr>
        <p:spPr>
          <a:xfrm>
            <a:off x="6175482" y="290988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midminus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46E17-BE94-974E-BD0C-4EAA078F7BB7}"/>
              </a:ext>
            </a:extLst>
          </p:cNvPr>
          <p:cNvSpPr txBox="1"/>
          <p:nvPr/>
        </p:nvSpPr>
        <p:spPr>
          <a:xfrm>
            <a:off x="6359827" y="196447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midplus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BF11A-6CE6-E647-A354-5C33D2B6FC57}"/>
              </a:ext>
            </a:extLst>
          </p:cNvPr>
          <p:cNvSpPr txBox="1"/>
          <p:nvPr/>
        </p:nvSpPr>
        <p:spPr>
          <a:xfrm>
            <a:off x="6354762" y="1019068"/>
            <a:ext cx="93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E856CB-D482-E44F-A7AB-A31605017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90" r="12211"/>
          <a:stretch/>
        </p:blipFill>
        <p:spPr>
          <a:xfrm>
            <a:off x="6829636" y="4546682"/>
            <a:ext cx="5367142" cy="2291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560A85-65F1-0F4E-86C1-F11BAB99AE80}"/>
              </a:ext>
            </a:extLst>
          </p:cNvPr>
          <p:cNvSpPr/>
          <p:nvPr/>
        </p:nvSpPr>
        <p:spPr>
          <a:xfrm>
            <a:off x="98273" y="6437982"/>
            <a:ext cx="4083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unfamiliar vocoded speech</a:t>
            </a:r>
          </a:p>
        </p:txBody>
      </p:sp>
    </p:spTree>
    <p:extLst>
      <p:ext uri="{BB962C8B-B14F-4D97-AF65-F5344CB8AC3E}">
        <p14:creationId xmlns:p14="http://schemas.microsoft.com/office/powerpoint/2010/main" val="18433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12AD7-F303-CC4F-94B8-B6C4A60F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38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57C12-879A-B842-9614-C9CCCA1E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28" y="838556"/>
            <a:ext cx="6636627" cy="4016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FE6530-A0DE-F04F-97C5-0753758C7E9D}"/>
              </a:ext>
            </a:extLst>
          </p:cNvPr>
          <p:cNvSpPr/>
          <p:nvPr/>
        </p:nvSpPr>
        <p:spPr>
          <a:xfrm>
            <a:off x="6501203" y="4949904"/>
            <a:ext cx="455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Schubert*, Schmidt* et al., 2023, </a:t>
            </a:r>
            <a:r>
              <a:rPr lang="en-US" dirty="0" err="1"/>
              <a:t>Cereb</a:t>
            </a:r>
            <a:r>
              <a:rPr lang="en-US" dirty="0"/>
              <a:t> Cortex</a:t>
            </a:r>
          </a:p>
        </p:txBody>
      </p:sp>
    </p:spTree>
    <p:extLst>
      <p:ext uri="{BB962C8B-B14F-4D97-AF65-F5344CB8AC3E}">
        <p14:creationId xmlns:p14="http://schemas.microsoft.com/office/powerpoint/2010/main" val="2510294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1A620-62B7-834E-848F-D42A5582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F6870-3370-9146-9D78-7F8EDA7F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3225"/>
            <a:ext cx="2743200" cy="365125"/>
          </a:xfrm>
        </p:spPr>
        <p:txBody>
          <a:bodyPr/>
          <a:lstStyle/>
          <a:p>
            <a:fld id="{97849394-0141-4681-AEBD-833D9B3076DF}" type="slidenum">
              <a:rPr lang="de-AT" smtClean="0"/>
              <a:pPr/>
              <a:t>39</a:t>
            </a:fld>
            <a:endParaRPr lang="de-A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E9E73-1B88-7147-A79A-EFC919B642CB}"/>
              </a:ext>
            </a:extLst>
          </p:cNvPr>
          <p:cNvSpPr/>
          <p:nvPr/>
        </p:nvSpPr>
        <p:spPr>
          <a:xfrm>
            <a:off x="3004456" y="5575774"/>
            <a:ext cx="8882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Franklin Gothic Book" panose="020B0503020102020204" pitchFamily="34" charset="0"/>
              </a:rPr>
              <a:t>Ya-Ping Chen,</a:t>
            </a:r>
            <a:r>
              <a:rPr lang="en-US" baseline="30000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Patrick Neff, Sabine </a:t>
            </a:r>
            <a:r>
              <a:rPr lang="en-US" dirty="0" err="1">
                <a:latin typeface="Franklin Gothic Book" panose="020B0503020102020204" pitchFamily="34" charset="0"/>
              </a:rPr>
              <a:t>Leske</a:t>
            </a:r>
            <a:r>
              <a:rPr lang="en-US" dirty="0">
                <a:latin typeface="Franklin Gothic Book" panose="020B0503020102020204" pitchFamily="34" charset="0"/>
              </a:rPr>
              <a:t>, Daniel D.E. Wong, Nicole Peter, </a:t>
            </a:r>
            <a:br>
              <a:rPr lang="en-US" dirty="0">
                <a:latin typeface="Franklin Gothic Book" panose="020B0503020102020204" pitchFamily="34" charset="0"/>
              </a:rPr>
            </a:br>
            <a:r>
              <a:rPr lang="en-US" dirty="0">
                <a:latin typeface="Franklin Gothic Book" panose="020B0503020102020204" pitchFamily="34" charset="0"/>
              </a:rPr>
              <a:t>Jonas </a:t>
            </a:r>
            <a:r>
              <a:rPr lang="en-US" dirty="0" err="1">
                <a:latin typeface="Franklin Gothic Book" panose="020B0503020102020204" pitchFamily="34" charset="0"/>
              </a:rPr>
              <a:t>Obleser</a:t>
            </a:r>
            <a:r>
              <a:rPr lang="en-US" dirty="0">
                <a:latin typeface="Franklin Gothic Book" panose="020B0503020102020204" pitchFamily="34" charset="0"/>
              </a:rPr>
              <a:t>, Tobias </a:t>
            </a:r>
            <a:r>
              <a:rPr lang="en-US" dirty="0" err="1">
                <a:latin typeface="Franklin Gothic Book" panose="020B0503020102020204" pitchFamily="34" charset="0"/>
              </a:rPr>
              <a:t>Kleinjung</a:t>
            </a:r>
            <a:r>
              <a:rPr lang="en-US" dirty="0">
                <a:latin typeface="Franklin Gothic Book" panose="020B0503020102020204" pitchFamily="34" charset="0"/>
              </a:rPr>
              <a:t>, Andrew Dimitrijevic, Sarang </a:t>
            </a:r>
            <a:r>
              <a:rPr lang="en-US" dirty="0" err="1">
                <a:latin typeface="Franklin Gothic Book" panose="020B0503020102020204" pitchFamily="34" charset="0"/>
              </a:rPr>
              <a:t>Dalal</a:t>
            </a:r>
            <a:r>
              <a:rPr lang="en-US" dirty="0">
                <a:latin typeface="Franklin Gothic Book" panose="020B0503020102020204" pitchFamily="34" charset="0"/>
              </a:rPr>
              <a:t>, Nathan Weisz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7A46-83B6-1E4C-ACE8-FBB2CE18D1D7}"/>
              </a:ext>
            </a:extLst>
          </p:cNvPr>
          <p:cNvSpPr txBox="1"/>
          <p:nvPr/>
        </p:nvSpPr>
        <p:spPr>
          <a:xfrm>
            <a:off x="844550" y="3795622"/>
            <a:ext cx="10145213" cy="533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ct val="130000"/>
              </a:lnSpc>
            </a:pPr>
            <a:r>
              <a:rPr lang="en-US" sz="2400" dirty="0"/>
              <a:t>How does speech intelligibility representation of non-CI ear change over a year?</a:t>
            </a:r>
          </a:p>
        </p:txBody>
      </p:sp>
    </p:spTree>
    <p:extLst>
      <p:ext uri="{BB962C8B-B14F-4D97-AF65-F5344CB8AC3E}">
        <p14:creationId xmlns:p14="http://schemas.microsoft.com/office/powerpoint/2010/main" val="309648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4C02-AB89-7540-94F3-2BB16DAF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Speech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4E7E3-5695-7F4A-8FB2-D5F7D2AE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a.k.a. Neural Speech Entrainment</a:t>
            </a:r>
          </a:p>
          <a:p>
            <a:r>
              <a:rPr lang="en-US" dirty="0"/>
              <a:t>temporal fluctuations of speech and neural signals align together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8277-67DF-4A44-AC98-A1082934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12907-414B-2B4B-B523-3CF373C7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37" y="3106857"/>
            <a:ext cx="74041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FF03AC-E88F-424C-9C0B-40DA660D5EB3}"/>
              </a:ext>
            </a:extLst>
          </p:cNvPr>
          <p:cNvSpPr/>
          <p:nvPr/>
        </p:nvSpPr>
        <p:spPr>
          <a:xfrm>
            <a:off x="7199906" y="5550383"/>
            <a:ext cx="4153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Obleser</a:t>
            </a:r>
            <a:r>
              <a:rPr lang="en-US" dirty="0"/>
              <a:t> and </a:t>
            </a:r>
            <a:r>
              <a:rPr lang="en-US" dirty="0" err="1"/>
              <a:t>Kayser</a:t>
            </a:r>
            <a:r>
              <a:rPr lang="en-US" dirty="0"/>
              <a:t>, 2019, Trends </a:t>
            </a:r>
            <a:r>
              <a:rPr lang="en-US" dirty="0" err="1"/>
              <a:t>Neurosci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0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EB36-D522-DD42-8868-B0AB1CFB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C5933-32B5-5B40-B34B-5B9C2876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574"/>
            <a:ext cx="10752438" cy="4329952"/>
          </a:xfrm>
        </p:spPr>
        <p:txBody>
          <a:bodyPr>
            <a:normAutofit/>
          </a:bodyPr>
          <a:lstStyle/>
          <a:p>
            <a:pPr marL="457200" indent="-45684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+mn-lt"/>
              </a:rPr>
              <a:t>Individuals with a cochlear implant (CI) for treating single-sided deafness have experienced improved speech perception in noise </a:t>
            </a:r>
            <a:r>
              <a:rPr lang="en-US" sz="2000" dirty="0"/>
              <a:t>(Friedmann et al., 2016; Mertens et al., 2016; Peter </a:t>
            </a:r>
            <a:r>
              <a:rPr lang="en-US" sz="2000" dirty="0">
                <a:latin typeface="+mn-lt"/>
              </a:rPr>
              <a:t>et al., 2019)</a:t>
            </a:r>
            <a:r>
              <a:rPr lang="en-US" dirty="0">
                <a:latin typeface="+mn-lt"/>
              </a:rPr>
              <a:t>.</a:t>
            </a:r>
          </a:p>
          <a:p>
            <a:pPr marL="457200" indent="-45684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+mn-lt"/>
              </a:rPr>
              <a:t>It is not clear how single-sided CI users’ speech perception improves. </a:t>
            </a:r>
          </a:p>
          <a:p>
            <a:pPr marL="457200" indent="-45684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+mn-lt"/>
              </a:rPr>
              <a:t>Research Question: </a:t>
            </a:r>
          </a:p>
          <a:p>
            <a:pPr marL="45720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latin typeface="+mn-lt"/>
              </a:rPr>
              <a:t>How does neural speech representation of speech intelligibility change over time in single-sided CI users (SSD-CI)?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587BE-BCE7-DB46-B75B-7E005571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40</a:t>
            </a:fld>
            <a:endParaRPr lang="de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E716F-DF41-A746-8231-B929D08EBDC4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</p:spTree>
    <p:extLst>
      <p:ext uri="{BB962C8B-B14F-4D97-AF65-F5344CB8AC3E}">
        <p14:creationId xmlns:p14="http://schemas.microsoft.com/office/powerpoint/2010/main" val="25157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CA8D62-FBD2-5A45-AB48-057FC7A0534A}"/>
              </a:ext>
            </a:extLst>
          </p:cNvPr>
          <p:cNvGrpSpPr/>
          <p:nvPr/>
        </p:nvGrpSpPr>
        <p:grpSpPr>
          <a:xfrm>
            <a:off x="6229485" y="1286306"/>
            <a:ext cx="5896044" cy="4328874"/>
            <a:chOff x="6229485" y="1286306"/>
            <a:chExt cx="5896044" cy="43288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B20EB-BB64-184F-B4AB-5C5A78E7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1588" y="2770722"/>
              <a:ext cx="3367114" cy="24158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90F99A-331D-B74E-9EBF-DC549DB74871}"/>
                </a:ext>
              </a:extLst>
            </p:cNvPr>
            <p:cNvSpPr txBox="1"/>
            <p:nvPr/>
          </p:nvSpPr>
          <p:spPr>
            <a:xfrm>
              <a:off x="7019036" y="1286306"/>
              <a:ext cx="4179222" cy="445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/>
                <a:t>3 x 3 Stimulus Manipulation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AB9451-443C-3247-88F6-26069D4C20DA}"/>
                </a:ext>
              </a:extLst>
            </p:cNvPr>
            <p:cNvSpPr txBox="1"/>
            <p:nvPr/>
          </p:nvSpPr>
          <p:spPr>
            <a:xfrm>
              <a:off x="7646123" y="2467173"/>
              <a:ext cx="596744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8-Hz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33CBF5-9148-C64E-9DB2-518BF880B084}"/>
                </a:ext>
              </a:extLst>
            </p:cNvPr>
            <p:cNvSpPr txBox="1"/>
            <p:nvPr/>
          </p:nvSpPr>
          <p:spPr>
            <a:xfrm>
              <a:off x="8862995" y="2467173"/>
              <a:ext cx="596744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4-Hz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9F07FD-C016-BE45-842C-749377FB3C62}"/>
                </a:ext>
              </a:extLst>
            </p:cNvPr>
            <p:cNvSpPr txBox="1"/>
            <p:nvPr/>
          </p:nvSpPr>
          <p:spPr>
            <a:xfrm>
              <a:off x="10079868" y="2467173"/>
              <a:ext cx="596744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2-Hz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F55F2-3F12-FF49-BDDD-7BD09DA0CB5E}"/>
                </a:ext>
              </a:extLst>
            </p:cNvPr>
            <p:cNvSpPr txBox="1"/>
            <p:nvPr/>
          </p:nvSpPr>
          <p:spPr>
            <a:xfrm>
              <a:off x="7750333" y="1978830"/>
              <a:ext cx="2888712" cy="41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Temporal degradation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E0E8CC-933F-5647-BA94-0D48D23AFE0F}"/>
                </a:ext>
              </a:extLst>
            </p:cNvPr>
            <p:cNvSpPr txBox="1"/>
            <p:nvPr/>
          </p:nvSpPr>
          <p:spPr>
            <a:xfrm>
              <a:off x="6568530" y="2993779"/>
              <a:ext cx="947677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16-band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0FC5FB-7A9C-AA47-BE29-9935E024E05D}"/>
                </a:ext>
              </a:extLst>
            </p:cNvPr>
            <p:cNvSpPr txBox="1"/>
            <p:nvPr/>
          </p:nvSpPr>
          <p:spPr>
            <a:xfrm>
              <a:off x="6683410" y="3812364"/>
              <a:ext cx="832797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8-band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E81CAA-BD32-7B44-A34A-5F89A57B3BF4}"/>
                </a:ext>
              </a:extLst>
            </p:cNvPr>
            <p:cNvSpPr txBox="1"/>
            <p:nvPr/>
          </p:nvSpPr>
          <p:spPr>
            <a:xfrm>
              <a:off x="6683410" y="4630948"/>
              <a:ext cx="832797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4-band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C5BFD4-15F2-5643-AE06-098C4380CD81}"/>
                </a:ext>
              </a:extLst>
            </p:cNvPr>
            <p:cNvSpPr txBox="1"/>
            <p:nvPr/>
          </p:nvSpPr>
          <p:spPr>
            <a:xfrm rot="16200000">
              <a:off x="5069275" y="3907271"/>
              <a:ext cx="2741678" cy="42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Spectral degradation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9CBBA6-E76F-9742-A49A-62B36D1BDDFF}"/>
                </a:ext>
              </a:extLst>
            </p:cNvPr>
            <p:cNvSpPr txBox="1"/>
            <p:nvPr/>
          </p:nvSpPr>
          <p:spPr>
            <a:xfrm>
              <a:off x="10738031" y="2599541"/>
              <a:ext cx="1244790" cy="431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intelligible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2152F6-04A6-2747-A0A0-13F999784947}"/>
                </a:ext>
              </a:extLst>
            </p:cNvPr>
            <p:cNvSpPr txBox="1"/>
            <p:nvPr/>
          </p:nvSpPr>
          <p:spPr>
            <a:xfrm>
              <a:off x="6901513" y="5183475"/>
              <a:ext cx="1244790" cy="431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intelligible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A3F99A-0DCD-124C-8E91-949AA5CCDBBD}"/>
                </a:ext>
              </a:extLst>
            </p:cNvPr>
            <p:cNvSpPr txBox="1"/>
            <p:nvPr/>
          </p:nvSpPr>
          <p:spPr>
            <a:xfrm>
              <a:off x="10616359" y="5179699"/>
              <a:ext cx="1509170" cy="431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unintelligible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7DE06E-0355-4B4C-8990-72F43F13E685}"/>
                </a:ext>
              </a:extLst>
            </p:cNvPr>
            <p:cNvCxnSpPr>
              <a:cxnSpLocks/>
            </p:cNvCxnSpPr>
            <p:nvPr/>
          </p:nvCxnSpPr>
          <p:spPr>
            <a:xfrm>
              <a:off x="8154906" y="5382258"/>
              <a:ext cx="245093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C0A9EF1-154A-FB40-86C7-BE4AFC70300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6709" y="3031246"/>
              <a:ext cx="23717" cy="21607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D73D0C-827C-7C4F-9E54-6C491F49F79F}"/>
              </a:ext>
            </a:extLst>
          </p:cNvPr>
          <p:cNvSpPr txBox="1">
            <a:spLocks/>
          </p:cNvSpPr>
          <p:nvPr/>
        </p:nvSpPr>
        <p:spPr>
          <a:xfrm>
            <a:off x="841446" y="1358840"/>
            <a:ext cx="1789037" cy="12367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4CC30-CA34-3744-9DDC-982994FC1D31}"/>
              </a:ext>
            </a:extLst>
          </p:cNvPr>
          <p:cNvSpPr txBox="1">
            <a:spLocks/>
          </p:cNvSpPr>
          <p:nvPr/>
        </p:nvSpPr>
        <p:spPr>
          <a:xfrm>
            <a:off x="1277820" y="2361889"/>
            <a:ext cx="1789037" cy="12367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5D19B-A207-E04F-9B98-8C95EEC63EE4}"/>
              </a:ext>
            </a:extLst>
          </p:cNvPr>
          <p:cNvSpPr txBox="1">
            <a:spLocks/>
          </p:cNvSpPr>
          <p:nvPr/>
        </p:nvSpPr>
        <p:spPr>
          <a:xfrm>
            <a:off x="1863552" y="3353568"/>
            <a:ext cx="1789037" cy="12367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not                well</a:t>
            </a:r>
            <a:br>
              <a:rPr lang="en-US" sz="1600" dirty="0">
                <a:solidFill>
                  <a:sysClr val="windowText" lastClr="000000"/>
                </a:solidFill>
              </a:rPr>
            </a:br>
            <a:r>
              <a:rPr lang="en-US" sz="1600" dirty="0">
                <a:solidFill>
                  <a:sysClr val="windowText" lastClr="000000"/>
                </a:solidFill>
              </a:rPr>
              <a:t>1     2      3     4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16F1E5-BCEB-3D47-A170-373F3170ADB9}"/>
              </a:ext>
            </a:extLst>
          </p:cNvPr>
          <p:cNvCxnSpPr>
            <a:cxnSpLocks/>
          </p:cNvCxnSpPr>
          <p:nvPr/>
        </p:nvCxnSpPr>
        <p:spPr>
          <a:xfrm>
            <a:off x="430765" y="1950568"/>
            <a:ext cx="1224383" cy="39115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7359A7-54C4-A446-B863-D95B53D6CCD8}"/>
              </a:ext>
            </a:extLst>
          </p:cNvPr>
          <p:cNvSpPr txBox="1"/>
          <p:nvPr/>
        </p:nvSpPr>
        <p:spPr>
          <a:xfrm>
            <a:off x="2758071" y="1676984"/>
            <a:ext cx="1199701" cy="398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0.5-1.5 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BBD93-BA60-754B-AF35-59853D3D4063}"/>
              </a:ext>
            </a:extLst>
          </p:cNvPr>
          <p:cNvSpPr txBox="1"/>
          <p:nvPr/>
        </p:nvSpPr>
        <p:spPr>
          <a:xfrm>
            <a:off x="3128094" y="2942121"/>
            <a:ext cx="952907" cy="398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0.6 s</a:t>
            </a:r>
          </a:p>
        </p:txBody>
      </p:sp>
      <p:pic>
        <p:nvPicPr>
          <p:cNvPr id="27" name="Graphic 26" descr="Volume">
            <a:extLst>
              <a:ext uri="{FF2B5EF4-FFF2-40B4-BE49-F238E27FC236}">
                <a16:creationId xmlns:a16="http://schemas.microsoft.com/office/drawing/2014/main" id="{9BC13C03-A682-7E4F-8196-753FDDFC0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3744" y="2359359"/>
            <a:ext cx="434423" cy="4774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273D2F-8BA2-6947-953A-C8E5396B4706}"/>
              </a:ext>
            </a:extLst>
          </p:cNvPr>
          <p:cNvSpPr txBox="1"/>
          <p:nvPr/>
        </p:nvSpPr>
        <p:spPr>
          <a:xfrm>
            <a:off x="3699069" y="3501102"/>
            <a:ext cx="2353344" cy="69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comprehension rating</a:t>
            </a:r>
            <a:br>
              <a:rPr lang="en-US" dirty="0"/>
            </a:br>
            <a:r>
              <a:rPr lang="en-US" dirty="0"/>
              <a:t>max. 2 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3D42D-2289-8144-B17A-CF084B239FA3}"/>
              </a:ext>
            </a:extLst>
          </p:cNvPr>
          <p:cNvSpPr txBox="1">
            <a:spLocks/>
          </p:cNvSpPr>
          <p:nvPr/>
        </p:nvSpPr>
        <p:spPr>
          <a:xfrm>
            <a:off x="2816134" y="4413030"/>
            <a:ext cx="1789037" cy="12367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CA9A35-B2B5-6B44-8CD4-E8CBF0C99FED}"/>
              </a:ext>
            </a:extLst>
          </p:cNvPr>
          <p:cNvSpPr/>
          <p:nvPr/>
        </p:nvSpPr>
        <p:spPr>
          <a:xfrm>
            <a:off x="4690435" y="4788091"/>
            <a:ext cx="578590" cy="398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 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F9469B-D25E-824F-8825-3DFF95CDAE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4826006"/>
            <a:ext cx="563305" cy="4107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AE392CF-83CF-7E4A-A131-1D2763C29103}"/>
              </a:ext>
            </a:extLst>
          </p:cNvPr>
          <p:cNvSpPr txBox="1"/>
          <p:nvPr/>
        </p:nvSpPr>
        <p:spPr>
          <a:xfrm>
            <a:off x="3605321" y="2338011"/>
            <a:ext cx="2511001" cy="58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monaural presentation of degraded noun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4CBF04C-4E18-9244-BC96-59D8C6B14D81}"/>
              </a:ext>
            </a:extLst>
          </p:cNvPr>
          <p:cNvSpPr txBox="1">
            <a:spLocks/>
          </p:cNvSpPr>
          <p:nvPr/>
        </p:nvSpPr>
        <p:spPr>
          <a:xfrm>
            <a:off x="8610600" y="64504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849394-0141-4681-AEBD-833D9B3076DF}" type="slidenum">
              <a:rPr lang="de-AT" smtClean="0"/>
              <a:pPr/>
              <a:t>41</a:t>
            </a:fld>
            <a:endParaRPr lang="de-AT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E11A22-7B21-9241-9DA0-41415B54E792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755A5B2-E4C3-6A48-BC26-B54965A5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02" y="140726"/>
            <a:ext cx="10515600" cy="1325563"/>
          </a:xfrm>
        </p:spPr>
        <p:txBody>
          <a:bodyPr/>
          <a:lstStyle/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23221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C4692-2C98-8C4E-AA3B-4F56ADD6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42</a:t>
            </a:fld>
            <a:endParaRPr lang="de-AT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22802F-CAFF-A24C-AF8E-D2DFB76879C5}"/>
              </a:ext>
            </a:extLst>
          </p:cNvPr>
          <p:cNvGraphicFramePr>
            <a:graphicFrameLocks noGrp="1"/>
          </p:cNvGraphicFramePr>
          <p:nvPr/>
        </p:nvGraphicFramePr>
        <p:xfrm>
          <a:off x="7366000" y="256169"/>
          <a:ext cx="4642224" cy="59617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9145">
                  <a:extLst>
                    <a:ext uri="{9D8B030D-6E8A-4147-A177-3AD203B41FA5}">
                      <a16:colId xmlns:a16="http://schemas.microsoft.com/office/drawing/2014/main" val="1563291152"/>
                    </a:ext>
                  </a:extLst>
                </a:gridCol>
                <a:gridCol w="1637033">
                  <a:extLst>
                    <a:ext uri="{9D8B030D-6E8A-4147-A177-3AD203B41FA5}">
                      <a16:colId xmlns:a16="http://schemas.microsoft.com/office/drawing/2014/main" val="1132558896"/>
                    </a:ext>
                  </a:extLst>
                </a:gridCol>
                <a:gridCol w="1636046">
                  <a:extLst>
                    <a:ext uri="{9D8B030D-6E8A-4147-A177-3AD203B41FA5}">
                      <a16:colId xmlns:a16="http://schemas.microsoft.com/office/drawing/2014/main" val="3493206940"/>
                    </a:ext>
                  </a:extLst>
                </a:gridCol>
              </a:tblGrid>
              <a:tr h="13897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CI Sub 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 at CI Activation (</a:t>
                      </a:r>
                      <a:r>
                        <a:rPr lang="en-US" sz="2000" dirty="0" err="1"/>
                        <a:t>yrs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Duration of Deafness (</a:t>
                      </a:r>
                      <a:r>
                        <a:rPr lang="en-US" sz="2000" dirty="0" err="1"/>
                        <a:t>yrs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86083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46307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628777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766973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258485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9794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901493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224258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6433889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0420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CI10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3187182"/>
                  </a:ext>
                </a:extLst>
              </a:tr>
            </a:tbl>
          </a:graphicData>
        </a:graphic>
      </p:graphicFrame>
      <p:sp>
        <p:nvSpPr>
          <p:cNvPr id="6" name="CustomShape 27">
            <a:extLst>
              <a:ext uri="{FF2B5EF4-FFF2-40B4-BE49-F238E27FC236}">
                <a16:creationId xmlns:a16="http://schemas.microsoft.com/office/drawing/2014/main" id="{838FFB72-2A4E-644F-882F-742DC8FC2CA5}"/>
              </a:ext>
            </a:extLst>
          </p:cNvPr>
          <p:cNvSpPr/>
          <p:nvPr/>
        </p:nvSpPr>
        <p:spPr>
          <a:xfrm>
            <a:off x="575995" y="158277"/>
            <a:ext cx="6628422" cy="6157534"/>
          </a:xfrm>
          <a:prstGeom prst="roundRect">
            <a:avLst>
              <a:gd name="adj" fmla="val 6788"/>
            </a:avLst>
          </a:prstGeom>
          <a:solidFill>
            <a:srgbClr val="EBF1DE"/>
          </a:solidFill>
          <a:ln w="7632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8000" tIns="72000" rIns="180000" bIns="7200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10 single-sided cochlear implant users</a:t>
            </a:r>
            <a:br>
              <a:rPr lang="en-US" sz="2400" dirty="0"/>
            </a:br>
            <a:r>
              <a:rPr lang="en-US" sz="2400" dirty="0"/>
              <a:t>(5 right-sided + 5 left-sided)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4 female, mean age 46.9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10 age-and-sex matched controls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4 female, mean age 48.2</a:t>
            </a:r>
            <a:endParaRPr lang="en-US" sz="1400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EEG measurement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1 session for healthy controls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4 sessions for CI users</a:t>
            </a:r>
          </a:p>
          <a:p>
            <a:pPr marL="12573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Pre-op (only healthy ear) &amp; </a:t>
            </a:r>
            <a:br>
              <a:rPr lang="en-US" sz="2400" dirty="0"/>
            </a:br>
            <a:r>
              <a:rPr lang="en-US" sz="2400" dirty="0"/>
              <a:t>3 Post-op (3, 6 &amp; 12 months)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Other measurements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Pure tone audiograms (PTA), transiently evoked otoacoustic emissions (TEOAE), speech understanding in noise, questionnaires etc. </a:t>
            </a:r>
            <a:r>
              <a:rPr lang="en-US" dirty="0"/>
              <a:t>(Peter et al., 2019)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BC8E7-4990-EE4F-89E8-160ED9724957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</p:spTree>
    <p:extLst>
      <p:ext uri="{BB962C8B-B14F-4D97-AF65-F5344CB8AC3E}">
        <p14:creationId xmlns:p14="http://schemas.microsoft.com/office/powerpoint/2010/main" val="182070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FD74E-1A6A-7E40-8559-7858065C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43</a:t>
            </a:fld>
            <a:endParaRPr lang="de-A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32937-DEC2-2C42-B19C-CDF8F03E40CB}"/>
              </a:ext>
            </a:extLst>
          </p:cNvPr>
          <p:cNvSpPr txBox="1"/>
          <p:nvPr/>
        </p:nvSpPr>
        <p:spPr>
          <a:xfrm>
            <a:off x="2580748" y="1697891"/>
            <a:ext cx="218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Healthy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3E965-9DF3-E749-9139-4DF1FC3E077D}"/>
              </a:ext>
            </a:extLst>
          </p:cNvPr>
          <p:cNvSpPr txBox="1"/>
          <p:nvPr/>
        </p:nvSpPr>
        <p:spPr>
          <a:xfrm>
            <a:off x="7377896" y="1697891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SSD-CI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40D7B-057E-914C-8810-52473FF65B99}"/>
              </a:ext>
            </a:extLst>
          </p:cNvPr>
          <p:cNvSpPr txBox="1"/>
          <p:nvPr/>
        </p:nvSpPr>
        <p:spPr>
          <a:xfrm>
            <a:off x="261124" y="193737"/>
            <a:ext cx="9243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Pre-operative</a:t>
            </a:r>
            <a:r>
              <a:rPr lang="en-CA" sz="2400" b="1" dirty="0"/>
              <a:t> </a:t>
            </a:r>
            <a:r>
              <a:rPr lang="en-CA" sz="36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Pure Tone Audiogram (PTA)</a:t>
            </a:r>
            <a:r>
              <a:rPr lang="en-CA" altLang="zh-TW" sz="36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 confirmed the single-sided deafness</a:t>
            </a:r>
            <a:endParaRPr lang="en-CA" sz="3600" dirty="0">
              <a:solidFill>
                <a:srgbClr val="115740"/>
              </a:solidFill>
              <a:latin typeface="Franklin Gothic Demi" panose="020B0703020102020204" pitchFamily="34" charset="0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D68562-40F6-0147-96C0-C127B63E220A}"/>
              </a:ext>
            </a:extLst>
          </p:cNvPr>
          <p:cNvSpPr/>
          <p:nvPr/>
        </p:nvSpPr>
        <p:spPr>
          <a:xfrm>
            <a:off x="8388109" y="5971969"/>
            <a:ext cx="3424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Peter et al., 2019, Swiss Med </a:t>
            </a:r>
            <a:r>
              <a:rPr lang="en-US" dirty="0" err="1"/>
              <a:t>Wkly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F75A9-89C7-2A4A-A4D9-511E04F3D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60" y="2221083"/>
            <a:ext cx="3860800" cy="371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F9B90-7BB3-E548-A303-78C9D07D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001" y="2266441"/>
            <a:ext cx="3860800" cy="3594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517193-EFEB-D644-9309-0DACA78AF9AB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</p:spTree>
    <p:extLst>
      <p:ext uri="{BB962C8B-B14F-4D97-AF65-F5344CB8AC3E}">
        <p14:creationId xmlns:p14="http://schemas.microsoft.com/office/powerpoint/2010/main" val="426975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6B523-F509-984F-A91F-279E83CE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44</a:t>
            </a:fld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E956F-2AEC-DA4D-874D-A7C422A9A2EF}"/>
              </a:ext>
            </a:extLst>
          </p:cNvPr>
          <p:cNvSpPr txBox="1"/>
          <p:nvPr/>
        </p:nvSpPr>
        <p:spPr>
          <a:xfrm>
            <a:off x="345227" y="3954"/>
            <a:ext cx="68561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Behavioral performance of both ears </a:t>
            </a:r>
          </a:p>
          <a:p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improved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47BAC-FB91-6341-83AF-A994E607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05" y="877856"/>
            <a:ext cx="8724095" cy="54486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093934-111C-6843-BABD-5099A19B386A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</p:spTree>
    <p:extLst>
      <p:ext uri="{BB962C8B-B14F-4D97-AF65-F5344CB8AC3E}">
        <p14:creationId xmlns:p14="http://schemas.microsoft.com/office/powerpoint/2010/main" val="2909961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11928-2CA6-DA4D-979A-E0CA56C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45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81405-158B-7645-A582-D7F78439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9" y="1321029"/>
            <a:ext cx="3207419" cy="1972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35DBBE-BA21-B943-AD45-51270C120E70}"/>
              </a:ext>
            </a:extLst>
          </p:cNvPr>
          <p:cNvSpPr/>
          <p:nvPr/>
        </p:nvSpPr>
        <p:spPr>
          <a:xfrm>
            <a:off x="253248" y="58497"/>
            <a:ext cx="94011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Using representational similarity analysis (RSA) to</a:t>
            </a:r>
            <a:b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</a:br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depict discriminability of speech intelligibility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D4352-57C5-BC46-9D63-BE928934F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22" y="3293158"/>
            <a:ext cx="5394798" cy="30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57FCE-F5CF-C243-92CC-A2495687E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698" y="3293158"/>
            <a:ext cx="4407707" cy="2988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50350E-2A4C-3445-B0A0-52F094F52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02989">
            <a:off x="3355286" y="2613068"/>
            <a:ext cx="578623" cy="342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632F5F-5D19-7A4E-AEB7-FBE4400BAE37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AE792E-AF1E-D149-89D0-FDA043789357}"/>
              </a:ext>
            </a:extLst>
          </p:cNvPr>
          <p:cNvGrpSpPr/>
          <p:nvPr/>
        </p:nvGrpSpPr>
        <p:grpSpPr>
          <a:xfrm>
            <a:off x="6957946" y="5608462"/>
            <a:ext cx="2162307" cy="573486"/>
            <a:chOff x="6957946" y="5608462"/>
            <a:chExt cx="2162307" cy="573486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97FF94E-77DC-9346-AFB0-300B19E81429}"/>
                </a:ext>
              </a:extLst>
            </p:cNvPr>
            <p:cNvSpPr/>
            <p:nvPr/>
          </p:nvSpPr>
          <p:spPr>
            <a:xfrm>
              <a:off x="6957946" y="5682039"/>
              <a:ext cx="2100994" cy="499909"/>
            </a:xfrm>
            <a:custGeom>
              <a:avLst/>
              <a:gdLst>
                <a:gd name="connsiteX0" fmla="*/ 0 w 2100994"/>
                <a:gd name="connsiteY0" fmla="*/ 238169 h 499909"/>
                <a:gd name="connsiteX1" fmla="*/ 1084521 w 2100994"/>
                <a:gd name="connsiteY1" fmla="*/ 493351 h 499909"/>
                <a:gd name="connsiteX2" fmla="*/ 2100994 w 2100994"/>
                <a:gd name="connsiteY2" fmla="*/ 0 h 4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994" h="499909">
                  <a:moveTo>
                    <a:pt x="0" y="238169"/>
                  </a:moveTo>
                  <a:cubicBezTo>
                    <a:pt x="367177" y="385607"/>
                    <a:pt x="734355" y="533046"/>
                    <a:pt x="1084521" y="493351"/>
                  </a:cubicBezTo>
                  <a:cubicBezTo>
                    <a:pt x="1434687" y="453656"/>
                    <a:pt x="1927329" y="80099"/>
                    <a:pt x="2100994" y="0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FAB3351F-2367-3545-B70E-0E23E9A50A99}"/>
                </a:ext>
              </a:extLst>
            </p:cNvPr>
            <p:cNvSpPr/>
            <p:nvPr/>
          </p:nvSpPr>
          <p:spPr>
            <a:xfrm rot="2682936">
              <a:off x="8997624" y="5608462"/>
              <a:ext cx="122629" cy="11908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205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E44A-46CD-7F4B-ADDE-4177B5EA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46</a:t>
            </a:fld>
            <a:endParaRPr lang="de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32E6B4-1FDF-554B-8F3B-D541AD878D5B}"/>
              </a:ext>
            </a:extLst>
          </p:cNvPr>
          <p:cNvSpPr/>
          <p:nvPr/>
        </p:nvSpPr>
        <p:spPr>
          <a:xfrm>
            <a:off x="182914" y="90319"/>
            <a:ext cx="8427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Quantifying shared representations </a:t>
            </a:r>
            <a:b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</a:br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between SSD-CI and healthy 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FB3BB-14B2-DF47-ABA2-4D1404AB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802408"/>
            <a:ext cx="9055100" cy="401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346C48-EF9A-AF47-8EF3-02734C0DF91A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</p:spTree>
    <p:extLst>
      <p:ext uri="{BB962C8B-B14F-4D97-AF65-F5344CB8AC3E}">
        <p14:creationId xmlns:p14="http://schemas.microsoft.com/office/powerpoint/2010/main" val="639771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8BC7-2840-C141-A6DD-BE788B22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accuracy changes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31AC2-97BF-5E44-B0EA-96EA44AC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47</a:t>
            </a:fld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96469-AB30-6F46-B1D5-05700361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95" y="2092809"/>
            <a:ext cx="4303131" cy="3976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B6A07-5C51-5142-8B07-5D063028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9" y="3909636"/>
            <a:ext cx="578623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A6869-27E9-8344-B95F-DAB4E4385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11" y="2039457"/>
            <a:ext cx="5924719" cy="40167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AD3521-E4FD-DD48-AFCD-055D504EF884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</p:spTree>
    <p:extLst>
      <p:ext uri="{BB962C8B-B14F-4D97-AF65-F5344CB8AC3E}">
        <p14:creationId xmlns:p14="http://schemas.microsoft.com/office/powerpoint/2010/main" val="231988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BE5BF-133E-B340-8D12-D1B62435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48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14CE1-5577-E14C-8463-03714E9D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6" y="1383957"/>
            <a:ext cx="1180422" cy="1090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0D9D6-5D5B-EA46-82CC-D5FACA39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89" y="2350297"/>
            <a:ext cx="4741347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A3DA5-2D56-304B-B477-C7D8C8E63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611" y="2350297"/>
            <a:ext cx="4386189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BABC11-FE94-D24B-8520-FAE94FE1B61E}"/>
              </a:ext>
            </a:extLst>
          </p:cNvPr>
          <p:cNvSpPr txBox="1"/>
          <p:nvPr/>
        </p:nvSpPr>
        <p:spPr>
          <a:xfrm>
            <a:off x="2388383" y="2320161"/>
            <a:ext cx="2155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Non-CI 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3E814-5911-684B-A636-2AB84F87EABE}"/>
              </a:ext>
            </a:extLst>
          </p:cNvPr>
          <p:cNvSpPr txBox="1"/>
          <p:nvPr/>
        </p:nvSpPr>
        <p:spPr>
          <a:xfrm>
            <a:off x="8083126" y="2320161"/>
            <a:ext cx="2155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CI Ear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75208E-12ED-BF4C-BDEB-590FCF0F3EA0}"/>
              </a:ext>
            </a:extLst>
          </p:cNvPr>
          <p:cNvSpPr/>
          <p:nvPr/>
        </p:nvSpPr>
        <p:spPr>
          <a:xfrm>
            <a:off x="253248" y="58497"/>
            <a:ext cx="80028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</a:rPr>
              <a:t>Discriminability of </a:t>
            </a:r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SSD-CI users’ non-CI ear </a:t>
            </a:r>
            <a:b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</a:br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improved over time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FE315B-2FF7-E04F-A0D3-0F22C6A49E8E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A425CD-9116-A847-9DA5-BF83FAF97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922" y="1212184"/>
            <a:ext cx="2985204" cy="13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7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1EE1D-9628-8F46-B749-7CB57E41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49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04240-0DAA-9542-BC04-53BAC7C4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39" y="2783720"/>
            <a:ext cx="1710408" cy="17610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2065CA-FEE4-224D-9A2C-CACB6119DFBC}"/>
              </a:ext>
            </a:extLst>
          </p:cNvPr>
          <p:cNvSpPr/>
          <p:nvPr/>
        </p:nvSpPr>
        <p:spPr>
          <a:xfrm>
            <a:off x="9327776" y="0"/>
            <a:ext cx="2864224" cy="10219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D5A77-019C-7148-9632-F01F753C8A21}"/>
              </a:ext>
            </a:extLst>
          </p:cNvPr>
          <p:cNvSpPr/>
          <p:nvPr/>
        </p:nvSpPr>
        <p:spPr>
          <a:xfrm>
            <a:off x="253248" y="58497"/>
            <a:ext cx="114789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</a:rPr>
              <a:t>Shared representations between </a:t>
            </a:r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non-CI ears and healthy ears  </a:t>
            </a:r>
            <a:b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</a:br>
            <a:r>
              <a:rPr lang="en-US" sz="32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increased over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9C6B32-3E01-A044-88D3-D759F0FA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15" y="1276995"/>
            <a:ext cx="9298285" cy="1743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6B4AA1-BDF6-C74F-8298-A75AB04B4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080" y="3076090"/>
            <a:ext cx="7056080" cy="15874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E96708-D8E1-8145-81CB-C2EDB583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9" y="4718609"/>
            <a:ext cx="7138447" cy="15824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5AC0F5-ABB9-2F4D-969F-AC94DA1FB430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</p:spTree>
    <p:extLst>
      <p:ext uri="{BB962C8B-B14F-4D97-AF65-F5344CB8AC3E}">
        <p14:creationId xmlns:p14="http://schemas.microsoft.com/office/powerpoint/2010/main" val="191060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1D3E-73D6-A849-A69A-B833F370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421"/>
            <a:ext cx="10515600" cy="992840"/>
          </a:xfrm>
        </p:spPr>
        <p:txBody>
          <a:bodyPr>
            <a:noAutofit/>
          </a:bodyPr>
          <a:lstStyle/>
          <a:p>
            <a:r>
              <a:rPr lang="en-US" sz="3600" dirty="0"/>
              <a:t>Methods for quantifying neural speech tracking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C47D-4694-364D-B8DC-F4104B601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0203"/>
            <a:ext cx="10853057" cy="4474026"/>
          </a:xfrm>
        </p:spPr>
        <p:txBody>
          <a:bodyPr>
            <a:normAutofit fontScale="85000" lnSpcReduction="10000"/>
          </a:bodyPr>
          <a:lstStyle/>
          <a:p>
            <a:pPr marL="228600" lvl="1">
              <a:lnSpc>
                <a:spcPct val="140000"/>
              </a:lnSpc>
              <a:spcBef>
                <a:spcPts val="1000"/>
              </a:spcBef>
            </a:pPr>
            <a:r>
              <a:rPr lang="en-US" sz="2800" b="1" dirty="0"/>
              <a:t>inter-trial phase coherence </a:t>
            </a:r>
          </a:p>
          <a:p>
            <a:pPr marL="685800" lvl="2">
              <a:lnSpc>
                <a:spcPct val="140000"/>
              </a:lnSpc>
              <a:spcBef>
                <a:spcPts val="1000"/>
              </a:spcBef>
            </a:pPr>
            <a:r>
              <a:rPr lang="en-US" sz="2400" dirty="0"/>
              <a:t>e.g. Ding et al., 2014; </a:t>
            </a:r>
            <a:r>
              <a:rPr lang="en-US" sz="2400" dirty="0" err="1"/>
              <a:t>Rimmele</a:t>
            </a:r>
            <a:r>
              <a:rPr lang="en-US" sz="2400" dirty="0"/>
              <a:t> et al., 2015</a:t>
            </a:r>
            <a:endParaRPr lang="en-US" sz="2800" b="1" dirty="0"/>
          </a:p>
          <a:p>
            <a:pPr marL="228600" lvl="1">
              <a:lnSpc>
                <a:spcPct val="140000"/>
              </a:lnSpc>
              <a:spcBef>
                <a:spcPts val="1000"/>
              </a:spcBef>
            </a:pPr>
            <a:r>
              <a:rPr lang="en-US" sz="2800" b="1" dirty="0"/>
              <a:t>speech-brain phase coherence</a:t>
            </a:r>
          </a:p>
          <a:p>
            <a:pPr marL="685800" lvl="2">
              <a:lnSpc>
                <a:spcPct val="140000"/>
              </a:lnSpc>
              <a:spcBef>
                <a:spcPts val="1000"/>
              </a:spcBef>
            </a:pPr>
            <a:r>
              <a:rPr lang="en-US" sz="2400" dirty="0"/>
              <a:t>e.g. </a:t>
            </a:r>
            <a:r>
              <a:rPr lang="en-US" sz="2400" dirty="0" err="1"/>
              <a:t>Peelle</a:t>
            </a:r>
            <a:r>
              <a:rPr lang="en-US" sz="2400" dirty="0"/>
              <a:t> et al., 2013; </a:t>
            </a:r>
            <a:r>
              <a:rPr lang="en-US" sz="2400" dirty="0" err="1"/>
              <a:t>Hauswald</a:t>
            </a:r>
            <a:r>
              <a:rPr lang="en-US" sz="2400" dirty="0"/>
              <a:t> et al., 2020</a:t>
            </a:r>
          </a:p>
          <a:p>
            <a:pPr marL="228600" lvl="1">
              <a:lnSpc>
                <a:spcPct val="140000"/>
              </a:lnSpc>
              <a:spcBef>
                <a:spcPts val="1000"/>
              </a:spcBef>
            </a:pPr>
            <a:r>
              <a:rPr lang="en-US" sz="2800" b="1" dirty="0"/>
              <a:t>temporal response function (encoding model)</a:t>
            </a:r>
          </a:p>
          <a:p>
            <a:pPr marL="685800" lvl="2">
              <a:lnSpc>
                <a:spcPct val="140000"/>
              </a:lnSpc>
              <a:spcBef>
                <a:spcPts val="1000"/>
              </a:spcBef>
            </a:pPr>
            <a:r>
              <a:rPr lang="en-US" sz="2400" dirty="0"/>
              <a:t>e.g. Ding et al., 2012; Kraus et al., 2021</a:t>
            </a:r>
          </a:p>
          <a:p>
            <a:pPr>
              <a:lnSpc>
                <a:spcPct val="140000"/>
              </a:lnSpc>
            </a:pPr>
            <a:r>
              <a:rPr lang="en-US" b="1" dirty="0"/>
              <a:t>speech reconstruction (decoding model) </a:t>
            </a:r>
          </a:p>
          <a:p>
            <a:pPr lvl="1">
              <a:lnSpc>
                <a:spcPct val="140000"/>
              </a:lnSpc>
              <a:spcBef>
                <a:spcPts val="1000"/>
              </a:spcBef>
            </a:pPr>
            <a:r>
              <a:rPr lang="en-US" dirty="0"/>
              <a:t>e.g. </a:t>
            </a:r>
            <a:r>
              <a:rPr lang="en-US" dirty="0" err="1"/>
              <a:t>Puvvada</a:t>
            </a:r>
            <a:r>
              <a:rPr lang="en-US" dirty="0"/>
              <a:t> et al., 2017; </a:t>
            </a:r>
            <a:r>
              <a:rPr lang="en-US" dirty="0" err="1"/>
              <a:t>Decruy</a:t>
            </a:r>
            <a:r>
              <a:rPr lang="en-US" dirty="0"/>
              <a:t> et al., 2020</a:t>
            </a:r>
          </a:p>
          <a:p>
            <a:pPr marL="457200" lvl="2" indent="0">
              <a:lnSpc>
                <a:spcPct val="140000"/>
              </a:lnSpc>
              <a:spcBef>
                <a:spcPts val="1000"/>
              </a:spcBef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35241-9336-634E-9CEA-F7D7755E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5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C6D028-6B1A-B94C-8A21-04A543B09E6D}"/>
              </a:ext>
            </a:extLst>
          </p:cNvPr>
          <p:cNvSpPr/>
          <p:nvPr/>
        </p:nvSpPr>
        <p:spPr>
          <a:xfrm>
            <a:off x="86118" y="6442388"/>
            <a:ext cx="2899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86FC7-B8FF-3147-879B-A1ABA873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63" y="2541494"/>
            <a:ext cx="4613953" cy="1519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BAD099-88B1-2349-BABD-38E8A50C87E5}"/>
              </a:ext>
            </a:extLst>
          </p:cNvPr>
          <p:cNvSpPr/>
          <p:nvPr/>
        </p:nvSpPr>
        <p:spPr>
          <a:xfrm>
            <a:off x="8458892" y="4267985"/>
            <a:ext cx="3710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Obleser</a:t>
            </a:r>
            <a:r>
              <a:rPr lang="en-US" sz="1600" dirty="0"/>
              <a:t> and </a:t>
            </a:r>
            <a:r>
              <a:rPr lang="en-US" sz="1600" dirty="0" err="1"/>
              <a:t>Kayser</a:t>
            </a:r>
            <a:r>
              <a:rPr lang="en-US" sz="1600" dirty="0"/>
              <a:t>, 2019, Trends </a:t>
            </a:r>
            <a:r>
              <a:rPr lang="en-US" sz="1600" dirty="0" err="1"/>
              <a:t>Neurosci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95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608E-3776-4944-B0A9-111ED8FE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3396-216A-CC44-9988-120BB2B4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The CI benefits not only the CI ear but also the non-CI ear. </a:t>
            </a:r>
          </a:p>
          <a:p>
            <a:pPr marL="571500" indent="-571500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Cortical speech processing after CI implantation gradually normalizes towards normal functioning within months.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60A24-4F4A-2E4C-9EBB-E02CD41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50</a:t>
            </a:fld>
            <a:endParaRPr lang="de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F82B40-B0B5-084A-BAF6-1104E1A69098}"/>
              </a:ext>
            </a:extLst>
          </p:cNvPr>
          <p:cNvSpPr/>
          <p:nvPr/>
        </p:nvSpPr>
        <p:spPr>
          <a:xfrm>
            <a:off x="86118" y="644238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 – SSD-CI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421DE-4B97-1245-99A7-F223FC22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98" y="3691086"/>
            <a:ext cx="9298285" cy="1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EB36-D522-DD42-8868-B0AB1CFB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neural speech tracking on attended speech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587BE-BCE7-DB46-B75B-7E005571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E716F-DF41-A746-8231-B929D08EBDC4}"/>
              </a:ext>
            </a:extLst>
          </p:cNvPr>
          <p:cNvSpPr/>
          <p:nvPr/>
        </p:nvSpPr>
        <p:spPr>
          <a:xfrm>
            <a:off x="86118" y="6442388"/>
            <a:ext cx="2899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29146C-457D-984D-BA77-9908ABA31B30}"/>
              </a:ext>
            </a:extLst>
          </p:cNvPr>
          <p:cNvGrpSpPr/>
          <p:nvPr/>
        </p:nvGrpSpPr>
        <p:grpSpPr>
          <a:xfrm>
            <a:off x="473689" y="2626851"/>
            <a:ext cx="2925454" cy="2428438"/>
            <a:chOff x="408725" y="2855910"/>
            <a:chExt cx="2925454" cy="24284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4EFEBE-E8FF-114B-8154-79B109F8F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725" y="2855910"/>
              <a:ext cx="2925454" cy="20420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AB3FF8-07BE-594C-9C0E-2B0D2779621F}"/>
                </a:ext>
              </a:extLst>
            </p:cNvPr>
            <p:cNvSpPr/>
            <p:nvPr/>
          </p:nvSpPr>
          <p:spPr>
            <a:xfrm>
              <a:off x="851781" y="4915016"/>
              <a:ext cx="20393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Ding &amp; Simon, 2012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425908-19F3-2440-BFC7-0228E7045745}"/>
              </a:ext>
            </a:extLst>
          </p:cNvPr>
          <p:cNvGrpSpPr/>
          <p:nvPr/>
        </p:nvGrpSpPr>
        <p:grpSpPr>
          <a:xfrm>
            <a:off x="3974935" y="2927198"/>
            <a:ext cx="3514979" cy="2027337"/>
            <a:chOff x="3942453" y="3154233"/>
            <a:chExt cx="3514979" cy="20273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CD43F8-47A6-FD43-885F-00709DAD6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713" r="10758" b="23199"/>
            <a:stretch/>
          </p:blipFill>
          <p:spPr>
            <a:xfrm>
              <a:off x="3942453" y="3154233"/>
              <a:ext cx="3514979" cy="144537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59925F-A32E-444D-80F8-AE978AE204C7}"/>
                </a:ext>
              </a:extLst>
            </p:cNvPr>
            <p:cNvSpPr/>
            <p:nvPr/>
          </p:nvSpPr>
          <p:spPr>
            <a:xfrm>
              <a:off x="4962102" y="4812238"/>
              <a:ext cx="19259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Fiedler et al., 2019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13017-940E-394D-BAC0-4659B154B3C3}"/>
              </a:ext>
            </a:extLst>
          </p:cNvPr>
          <p:cNvGrpSpPr/>
          <p:nvPr/>
        </p:nvGrpSpPr>
        <p:grpSpPr>
          <a:xfrm>
            <a:off x="8065706" y="2555247"/>
            <a:ext cx="3832985" cy="2798155"/>
            <a:chOff x="8065707" y="2568081"/>
            <a:chExt cx="3832985" cy="27981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DB9A8-1A18-8C4F-AA8D-5CBD318E2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5707" y="2568081"/>
              <a:ext cx="3832985" cy="23298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1B44E2-0AEA-254D-A38C-0F555875CF3E}"/>
                </a:ext>
              </a:extLst>
            </p:cNvPr>
            <p:cNvSpPr/>
            <p:nvPr/>
          </p:nvSpPr>
          <p:spPr>
            <a:xfrm>
              <a:off x="9163482" y="4996904"/>
              <a:ext cx="2100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Hausfeld</a:t>
              </a:r>
              <a:r>
                <a:rPr lang="en-US" dirty="0"/>
                <a:t> et al., 2018</a:t>
              </a:r>
            </a:p>
          </p:txBody>
        </p:sp>
      </p:grpSp>
      <p:sp>
        <p:nvSpPr>
          <p:cNvPr id="15" name="Up Arrow 14">
            <a:extLst>
              <a:ext uri="{FF2B5EF4-FFF2-40B4-BE49-F238E27FC236}">
                <a16:creationId xmlns:a16="http://schemas.microsoft.com/office/drawing/2014/main" id="{97E43053-D663-984E-8D1C-3026269DF383}"/>
              </a:ext>
            </a:extLst>
          </p:cNvPr>
          <p:cNvSpPr/>
          <p:nvPr/>
        </p:nvSpPr>
        <p:spPr>
          <a:xfrm rot="4711623" flipH="1">
            <a:off x="1185742" y="4203679"/>
            <a:ext cx="161764" cy="253519"/>
          </a:xfrm>
          <a:prstGeom prst="upArrow">
            <a:avLst/>
          </a:prstGeom>
          <a:solidFill>
            <a:srgbClr val="FE0707"/>
          </a:solidFill>
          <a:ln>
            <a:solidFill>
              <a:srgbClr val="FE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2DE7DB7-DD9E-3448-B6AD-D5209761C07C}"/>
              </a:ext>
            </a:extLst>
          </p:cNvPr>
          <p:cNvSpPr/>
          <p:nvPr/>
        </p:nvSpPr>
        <p:spPr>
          <a:xfrm rot="4711623" flipH="1">
            <a:off x="5088507" y="4099200"/>
            <a:ext cx="161764" cy="253519"/>
          </a:xfrm>
          <a:prstGeom prst="upArrow">
            <a:avLst/>
          </a:prstGeom>
          <a:solidFill>
            <a:srgbClr val="259137"/>
          </a:solidFill>
          <a:ln>
            <a:solidFill>
              <a:srgbClr val="2591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rgbClr val="25913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5CD3B-D093-3F4B-8C3B-8128871F1C84}"/>
              </a:ext>
            </a:extLst>
          </p:cNvPr>
          <p:cNvSpPr txBox="1"/>
          <p:nvPr/>
        </p:nvSpPr>
        <p:spPr>
          <a:xfrm>
            <a:off x="8522432" y="2263471"/>
            <a:ext cx="106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attend s1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8DF9CC-8A78-F04D-8C0F-F2BF0BBF6996}"/>
              </a:ext>
            </a:extLst>
          </p:cNvPr>
          <p:cNvSpPr txBox="1"/>
          <p:nvPr/>
        </p:nvSpPr>
        <p:spPr>
          <a:xfrm>
            <a:off x="9683848" y="2263471"/>
            <a:ext cx="106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attend s2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4F6D4-10AA-3C4B-AFEA-7349012FDE63}"/>
              </a:ext>
            </a:extLst>
          </p:cNvPr>
          <p:cNvSpPr txBox="1"/>
          <p:nvPr/>
        </p:nvSpPr>
        <p:spPr>
          <a:xfrm>
            <a:off x="10845264" y="2073805"/>
            <a:ext cx="853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attend </a:t>
            </a:r>
            <a:br>
              <a:rPr lang="en-US" dirty="0"/>
            </a:br>
            <a:r>
              <a:rPr lang="en-US" dirty="0"/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35998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950A-8950-404F-89AF-E98AE404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8" y="365920"/>
            <a:ext cx="10515600" cy="1325563"/>
          </a:xfrm>
        </p:spPr>
        <p:txBody>
          <a:bodyPr/>
          <a:lstStyle/>
          <a:p>
            <a:pPr marL="457200">
              <a:spcBef>
                <a:spcPts val="160"/>
              </a:spcBef>
            </a:pPr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73B4-0B0E-164F-8665-69B52889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How does variously degraded speech modulate </a:t>
            </a:r>
            <a:br>
              <a:rPr lang="en-US" sz="3200" dirty="0"/>
            </a:br>
            <a:r>
              <a:rPr lang="en-US" sz="3200" dirty="0"/>
              <a:t>neural speech tracking?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ACEF7-8587-4542-A37E-999A303D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E126CD-704B-3642-A146-43AF89FBFBF3}"/>
              </a:ext>
            </a:extLst>
          </p:cNvPr>
          <p:cNvSpPr/>
          <p:nvPr/>
        </p:nvSpPr>
        <p:spPr>
          <a:xfrm>
            <a:off x="86118" y="6442388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A09478-C1F1-754F-8121-C2AB54E227CE}"/>
              </a:ext>
            </a:extLst>
          </p:cNvPr>
          <p:cNvGrpSpPr/>
          <p:nvPr/>
        </p:nvGrpSpPr>
        <p:grpSpPr>
          <a:xfrm>
            <a:off x="6925235" y="3334870"/>
            <a:ext cx="5266765" cy="3107517"/>
            <a:chOff x="408725" y="2855910"/>
            <a:chExt cx="4174423" cy="23503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1BE07A-0598-4D47-BF60-2E029D0BA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725" y="2855910"/>
              <a:ext cx="2925454" cy="204202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9BBE09-3A2B-FE4A-8F7F-4C9B3E279C31}"/>
                </a:ext>
              </a:extLst>
            </p:cNvPr>
            <p:cNvSpPr/>
            <p:nvPr/>
          </p:nvSpPr>
          <p:spPr>
            <a:xfrm>
              <a:off x="2543807" y="4836956"/>
              <a:ext cx="20393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Ding &amp; Simon, 2012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22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3ECE-70F6-2D42-B200-626FC1AC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9C557-AAA8-D742-9CDC-5241EFD8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8</a:t>
            </a:fld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5D89E-6ADE-FF4C-BEAD-AADD9335A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3673" y="2656656"/>
            <a:ext cx="2504654" cy="1758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9C8F0-1759-1F4B-9AD7-47EBD4F09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5763" y="1362256"/>
            <a:ext cx="3763564" cy="41334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6C46D5-8D35-8045-B5E9-90DA5DC7B3ED}"/>
              </a:ext>
            </a:extLst>
          </p:cNvPr>
          <p:cNvSpPr/>
          <p:nvPr/>
        </p:nvSpPr>
        <p:spPr>
          <a:xfrm>
            <a:off x="86118" y="6442388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110D4-D800-774D-AB03-574E0583B071}"/>
              </a:ext>
            </a:extLst>
          </p:cNvPr>
          <p:cNvSpPr/>
          <p:nvPr/>
        </p:nvSpPr>
        <p:spPr>
          <a:xfrm>
            <a:off x="9553196" y="6017073"/>
            <a:ext cx="255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Chen et al., 2022, </a:t>
            </a:r>
            <a:r>
              <a:rPr lang="en-US" dirty="0" err="1"/>
              <a:t>bioRxiv</a:t>
            </a:r>
            <a:endParaRPr lang="en-US" dirty="0"/>
          </a:p>
        </p:txBody>
      </p:sp>
      <p:pic>
        <p:nvPicPr>
          <p:cNvPr id="12" name="Online Media 12" descr="13.wav">
            <a:hlinkClick r:id="" action="ppaction://media"/>
            <a:extLst>
              <a:ext uri="{FF2B5EF4-FFF2-40B4-BE49-F238E27FC236}">
                <a16:creationId xmlns:a16="http://schemas.microsoft.com/office/drawing/2014/main" id="{FA20E8AC-0961-9644-B65B-5558305BEE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34607" y="2625279"/>
            <a:ext cx="252000" cy="252000"/>
          </a:xfrm>
          <a:prstGeom prst="rect">
            <a:avLst/>
          </a:prstGeom>
        </p:spPr>
      </p:pic>
      <p:pic>
        <p:nvPicPr>
          <p:cNvPr id="13" name="Online Media 13" descr="13.wav">
            <a:hlinkClick r:id="" action="ppaction://media"/>
            <a:extLst>
              <a:ext uri="{FF2B5EF4-FFF2-40B4-BE49-F238E27FC236}">
                <a16:creationId xmlns:a16="http://schemas.microsoft.com/office/drawing/2014/main" id="{8EBE0DC7-21B2-9F44-8B2A-84DD50EEC3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34607" y="2933283"/>
            <a:ext cx="252000" cy="252000"/>
          </a:xfrm>
          <a:prstGeom prst="rect">
            <a:avLst/>
          </a:prstGeom>
        </p:spPr>
      </p:pic>
      <p:pic>
        <p:nvPicPr>
          <p:cNvPr id="14" name="Online Media 14" descr="13.wav">
            <a:hlinkClick r:id="" action="ppaction://media"/>
            <a:extLst>
              <a:ext uri="{FF2B5EF4-FFF2-40B4-BE49-F238E27FC236}">
                <a16:creationId xmlns:a16="http://schemas.microsoft.com/office/drawing/2014/main" id="{B150D035-EC8B-B140-98AE-36A0950CA95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34607" y="3567522"/>
            <a:ext cx="252000" cy="25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F1DC3F-54F1-594F-872D-6FD347267978}"/>
              </a:ext>
            </a:extLst>
          </p:cNvPr>
          <p:cNvSpPr/>
          <p:nvPr/>
        </p:nvSpPr>
        <p:spPr>
          <a:xfrm>
            <a:off x="290270" y="1824480"/>
            <a:ext cx="2045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MEG recording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C6C782-DDEC-BC4F-A167-BB3E1E179091}"/>
              </a:ext>
            </a:extLst>
          </p:cNvPr>
          <p:cNvSpPr/>
          <p:nvPr/>
        </p:nvSpPr>
        <p:spPr>
          <a:xfrm>
            <a:off x="502673" y="2656656"/>
            <a:ext cx="1404000" cy="10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Ready?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4B18C0-6A6A-B247-B1C7-0C11CB78E169}"/>
              </a:ext>
            </a:extLst>
          </p:cNvPr>
          <p:cNvGrpSpPr/>
          <p:nvPr/>
        </p:nvGrpSpPr>
        <p:grpSpPr>
          <a:xfrm>
            <a:off x="1374603" y="3503688"/>
            <a:ext cx="2789803" cy="1008000"/>
            <a:chOff x="7683712" y="2925000"/>
            <a:chExt cx="2789803" cy="100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20A1DE-24C0-6844-843C-3461864363C8}"/>
                </a:ext>
              </a:extLst>
            </p:cNvPr>
            <p:cNvSpPr/>
            <p:nvPr/>
          </p:nvSpPr>
          <p:spPr>
            <a:xfrm>
              <a:off x="7683712" y="2925000"/>
              <a:ext cx="1404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F33EFA-A2AF-7A4A-AFF4-C10B11779F20}"/>
                </a:ext>
              </a:extLst>
            </p:cNvPr>
            <p:cNvSpPr txBox="1"/>
            <p:nvPr/>
          </p:nvSpPr>
          <p:spPr>
            <a:xfrm>
              <a:off x="9227661" y="3290908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15-180 s</a:t>
              </a:r>
            </a:p>
          </p:txBody>
        </p:sp>
        <p:pic>
          <p:nvPicPr>
            <p:cNvPr id="19" name="Graphic 18" descr="Volume">
              <a:extLst>
                <a:ext uri="{FF2B5EF4-FFF2-40B4-BE49-F238E27FC236}">
                  <a16:creationId xmlns:a16="http://schemas.microsoft.com/office/drawing/2014/main" id="{0D05051F-DA68-3343-877B-CB58244D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28476" y="2944459"/>
              <a:ext cx="399003" cy="39900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A9D7DC-C72E-F24A-AF33-AC702A1BCC59}"/>
              </a:ext>
            </a:extLst>
          </p:cNvPr>
          <p:cNvGrpSpPr/>
          <p:nvPr/>
        </p:nvGrpSpPr>
        <p:grpSpPr>
          <a:xfrm>
            <a:off x="2246532" y="4350720"/>
            <a:ext cx="2757023" cy="1008000"/>
            <a:chOff x="8555641" y="3772032"/>
            <a:chExt cx="2757023" cy="1008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C4D56C-0952-A94E-8AB2-92454B2BB8F4}"/>
                </a:ext>
              </a:extLst>
            </p:cNvPr>
            <p:cNvSpPr txBox="1"/>
            <p:nvPr/>
          </p:nvSpPr>
          <p:spPr>
            <a:xfrm>
              <a:off x="10114579" y="4045199"/>
              <a:ext cx="1198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max. 8 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D4CC72-F6AC-1345-BAE4-538B1719ED8B}"/>
                </a:ext>
              </a:extLst>
            </p:cNvPr>
            <p:cNvSpPr/>
            <p:nvPr/>
          </p:nvSpPr>
          <p:spPr>
            <a:xfrm>
              <a:off x="8555641" y="3772032"/>
              <a:ext cx="1404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Noun Noun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EDC67A-F061-C841-9E6C-968E4F0BF4D8}"/>
              </a:ext>
            </a:extLst>
          </p:cNvPr>
          <p:cNvCxnSpPr/>
          <p:nvPr/>
        </p:nvCxnSpPr>
        <p:spPr>
          <a:xfrm>
            <a:off x="86118" y="3541626"/>
            <a:ext cx="1592780" cy="178062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8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65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65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653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CEC0E-C7BA-B14E-A0ED-50AE2DA5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19108" y="3008890"/>
            <a:ext cx="2743200" cy="365125"/>
          </a:xfrm>
        </p:spPr>
        <p:txBody>
          <a:bodyPr/>
          <a:lstStyle/>
          <a:p>
            <a:fld id="{97849394-0141-4681-AEBD-833D9B3076DF}" type="slidenum">
              <a:rPr lang="de-AT" smtClean="0"/>
              <a:pPr/>
              <a:t>9</a:t>
            </a:fld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7BD4-5BEB-0C46-BF63-BE9BE8D0D752}"/>
              </a:ext>
            </a:extLst>
          </p:cNvPr>
          <p:cNvSpPr txBox="1"/>
          <p:nvPr/>
        </p:nvSpPr>
        <p:spPr>
          <a:xfrm>
            <a:off x="7977920" y="6019408"/>
            <a:ext cx="4101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Crosse et al., 2016, Front Hum </a:t>
            </a:r>
            <a:r>
              <a:rPr lang="en-US" sz="1400" dirty="0" err="1"/>
              <a:t>Neurosci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15BCD-0C9D-314E-963E-A658D58F41AC}"/>
              </a:ext>
            </a:extLst>
          </p:cNvPr>
          <p:cNvSpPr/>
          <p:nvPr/>
        </p:nvSpPr>
        <p:spPr>
          <a:xfrm>
            <a:off x="295089" y="248469"/>
            <a:ext cx="9384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Computing TRFs to depict dynamic neural speech tracking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A5FA7B-7112-C14D-B2F3-C6E18DC1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2" y="2127488"/>
            <a:ext cx="3302000" cy="295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9849C-E38B-6A4D-8D76-DC4727EE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40" y="3034023"/>
            <a:ext cx="1632223" cy="1146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59E745-53B7-804B-9D1A-742F45C45012}"/>
              </a:ext>
            </a:extLst>
          </p:cNvPr>
          <p:cNvSpPr txBox="1"/>
          <p:nvPr/>
        </p:nvSpPr>
        <p:spPr>
          <a:xfrm>
            <a:off x="3959140" y="2664691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Speech Envelope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EC539-DB36-B343-BE25-B9E30D7CAA14}"/>
              </a:ext>
            </a:extLst>
          </p:cNvPr>
          <p:cNvSpPr/>
          <p:nvPr/>
        </p:nvSpPr>
        <p:spPr>
          <a:xfrm>
            <a:off x="86118" y="6442388"/>
            <a:ext cx="2878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 – 6-level vocoded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32711B-0639-5F4B-890F-2B9315AEC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1"/>
          <a:stretch/>
        </p:blipFill>
        <p:spPr>
          <a:xfrm>
            <a:off x="6784947" y="1000916"/>
            <a:ext cx="4516333" cy="4866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8B97D1-94B9-EA41-86EB-0992062D2F11}"/>
              </a:ext>
            </a:extLst>
          </p:cNvPr>
          <p:cNvSpPr txBox="1"/>
          <p:nvPr/>
        </p:nvSpPr>
        <p:spPr>
          <a:xfrm>
            <a:off x="6615912" y="923266"/>
            <a:ext cx="22202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Speech envelopes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B5239C-6C03-5D4C-8DAA-A7D3ED8C371B}"/>
              </a:ext>
            </a:extLst>
          </p:cNvPr>
          <p:cNvSpPr txBox="1"/>
          <p:nvPr/>
        </p:nvSpPr>
        <p:spPr>
          <a:xfrm>
            <a:off x="6738573" y="2166315"/>
            <a:ext cx="1944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306-channel MEG (r)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D55A5CA-C0E0-1940-826D-BB83DDEDC55F}"/>
              </a:ext>
            </a:extLst>
          </p:cNvPr>
          <p:cNvCxnSpPr>
            <a:cxnSpLocks/>
          </p:cNvCxnSpPr>
          <p:nvPr/>
        </p:nvCxnSpPr>
        <p:spPr>
          <a:xfrm flipV="1">
            <a:off x="5829725" y="1727071"/>
            <a:ext cx="792000" cy="19800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8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14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15755</TotalTime>
  <Words>1408</Words>
  <Application>Microsoft Macintosh PowerPoint</Application>
  <PresentationFormat>Widescreen</PresentationFormat>
  <Paragraphs>352</Paragraphs>
  <Slides>50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Franklin Gothic Book</vt:lpstr>
      <vt:lpstr>Franklin Gothic Demi</vt:lpstr>
      <vt:lpstr>Office</vt:lpstr>
      <vt:lpstr>How do human beings process degraded speech?  </vt:lpstr>
      <vt:lpstr>How do human beings process degraded speech?</vt:lpstr>
      <vt:lpstr>Study 1 </vt:lpstr>
      <vt:lpstr>Neural Speech Tracking</vt:lpstr>
      <vt:lpstr>Methods for quantifying neural speech tracking </vt:lpstr>
      <vt:lpstr>Higher neural speech tracking on attended speech</vt:lpstr>
      <vt:lpstr>Research Question</vt:lpstr>
      <vt:lpstr>Study Paradigm</vt:lpstr>
      <vt:lpstr>PowerPoint Presentation</vt:lpstr>
      <vt:lpstr>3 distinct  TRF components</vt:lpstr>
      <vt:lpstr>Neural speech tracking shifted among  hierarchical speech features over time(?)</vt:lpstr>
      <vt:lpstr>Peak frequency decreases when tracking on a higher linguistic level</vt:lpstr>
      <vt:lpstr>Speech-brain phase coherence decreased with speech intelligibility </vt:lpstr>
      <vt:lpstr>PowerPoint Presentation</vt:lpstr>
      <vt:lpstr>PowerPoint Presentation</vt:lpstr>
      <vt:lpstr>PowerPoint Presentation</vt:lpstr>
      <vt:lpstr>Neural speech tracking shifted to more acoustic level when speech intelligibility decreased</vt:lpstr>
      <vt:lpstr>Center frequency explained variances of both M50TRF and M200TRF but in different direction</vt:lpstr>
      <vt:lpstr>Conclusion of Study 1</vt:lpstr>
      <vt:lpstr>Study 2 (ongoing Taiwan-Austria project)  </vt:lpstr>
      <vt:lpstr>According to what we found previously…</vt:lpstr>
      <vt:lpstr>Experiment paradigms</vt:lpstr>
      <vt:lpstr>Methods</vt:lpstr>
      <vt:lpstr>Expected results</vt:lpstr>
      <vt:lpstr>PowerPoint Presentation</vt:lpstr>
      <vt:lpstr>Expected results</vt:lpstr>
      <vt:lpstr>Importance of Study 2</vt:lpstr>
      <vt:lpstr>PowerPoint Presentation</vt:lpstr>
      <vt:lpstr>PowerPoint Presentation</vt:lpstr>
      <vt:lpstr>Speech envelope reconstruction accuracy decreases with speech intelligibility </vt:lpstr>
      <vt:lpstr>PowerPoint Presentation</vt:lpstr>
      <vt:lpstr>Repeated measures correlation</vt:lpstr>
      <vt:lpstr>Predictive Brain</vt:lpstr>
      <vt:lpstr>Predictive Brain</vt:lpstr>
      <vt:lpstr>Entropy modulation paradigm (1/2)</vt:lpstr>
      <vt:lpstr>Entropy modulation paradigm (2/2)</vt:lpstr>
      <vt:lpstr>Higher decoding accuracy around pre- and post- sounds found in the ordered sequence</vt:lpstr>
      <vt:lpstr>PowerPoint Presentation</vt:lpstr>
      <vt:lpstr>Study 2 </vt:lpstr>
      <vt:lpstr>Background</vt:lpstr>
      <vt:lpstr>Experiment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Decoding accuracy changes over time</vt:lpstr>
      <vt:lpstr>PowerPoint Presentation</vt:lpstr>
      <vt:lpstr>PowerPoint Presentation</vt:lpstr>
      <vt:lpstr>Conclusion of Study 2</vt:lpstr>
    </vt:vector>
  </TitlesOfParts>
  <Company>Universität Salzburg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Kunstmann Hermann</dc:creator>
  <cp:lastModifiedBy>Ya-Ping Chen</cp:lastModifiedBy>
  <cp:revision>362</cp:revision>
  <dcterms:created xsi:type="dcterms:W3CDTF">2020-07-07T11:53:49Z</dcterms:created>
  <dcterms:modified xsi:type="dcterms:W3CDTF">2023-03-03T08:12:37Z</dcterms:modified>
</cp:coreProperties>
</file>